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318" r:id="rId3"/>
    <p:sldId id="300" r:id="rId4"/>
    <p:sldId id="258" r:id="rId5"/>
    <p:sldId id="301" r:id="rId6"/>
    <p:sldId id="302" r:id="rId7"/>
    <p:sldId id="303" r:id="rId8"/>
    <p:sldId id="304" r:id="rId9"/>
    <p:sldId id="305" r:id="rId10"/>
    <p:sldId id="259" r:id="rId11"/>
    <p:sldId id="260" r:id="rId12"/>
    <p:sldId id="261" r:id="rId13"/>
    <p:sldId id="262" r:id="rId14"/>
    <p:sldId id="265" r:id="rId15"/>
    <p:sldId id="266" r:id="rId16"/>
    <p:sldId id="263" r:id="rId17"/>
    <p:sldId id="264" r:id="rId18"/>
    <p:sldId id="272" r:id="rId19"/>
    <p:sldId id="267" r:id="rId20"/>
    <p:sldId id="268" r:id="rId21"/>
    <p:sldId id="271" r:id="rId22"/>
    <p:sldId id="273" r:id="rId23"/>
    <p:sldId id="274" r:id="rId24"/>
    <p:sldId id="275" r:id="rId25"/>
    <p:sldId id="282" r:id="rId26"/>
    <p:sldId id="276" r:id="rId27"/>
    <p:sldId id="277" r:id="rId28"/>
    <p:sldId id="278" r:id="rId29"/>
    <p:sldId id="283" r:id="rId30"/>
    <p:sldId id="284" r:id="rId31"/>
    <p:sldId id="285" r:id="rId32"/>
    <p:sldId id="306" r:id="rId33"/>
    <p:sldId id="307" r:id="rId34"/>
    <p:sldId id="308" r:id="rId35"/>
    <p:sldId id="309" r:id="rId36"/>
    <p:sldId id="310" r:id="rId37"/>
    <p:sldId id="311" r:id="rId38"/>
    <p:sldId id="256" r:id="rId39"/>
    <p:sldId id="312" r:id="rId40"/>
    <p:sldId id="313" r:id="rId41"/>
    <p:sldId id="279" r:id="rId42"/>
    <p:sldId id="287" r:id="rId43"/>
    <p:sldId id="288" r:id="rId44"/>
    <p:sldId id="289" r:id="rId45"/>
    <p:sldId id="281" r:id="rId46"/>
    <p:sldId id="290" r:id="rId47"/>
    <p:sldId id="286" r:id="rId48"/>
    <p:sldId id="293" r:id="rId49"/>
    <p:sldId id="314" r:id="rId50"/>
    <p:sldId id="291" r:id="rId51"/>
    <p:sldId id="317" r:id="rId52"/>
    <p:sldId id="315" r:id="rId53"/>
    <p:sldId id="316" r:id="rId54"/>
    <p:sldId id="299" r:id="rId5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62" autoAdjust="0"/>
  </p:normalViewPr>
  <p:slideViewPr>
    <p:cSldViewPr snapToGrid="0">
      <p:cViewPr varScale="1">
        <p:scale>
          <a:sx n="70" d="100"/>
          <a:sy n="70" d="100"/>
        </p:scale>
        <p:origin x="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D:\Users\Andrea\Documents\Andrea\!!%20Formazione%20docenti%20Levi\Lezione%20del%2028-05-2020\Ingressi%20supermercato%20ogni%20or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Andrea\Documents\Andrea\!!%20Formazione%20docenti%20Levi\Lezione%20del%2028-05-2020\Ingressi%20supermercato%20ogni%20mezzor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Andrea\Documents\Andrea\!%20Fondazione%20Ducati\Ingressi-uscite%20supermercato%20ogni%20mezzor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it-IT" sz="2000" baseline="0"/>
              <a:t>Ingressi registrati ogni ora</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39223923656022935"/>
          <c:y val="0.20743704685429173"/>
          <c:w val="0.57748067259949809"/>
          <c:h val="0.54365557028143763"/>
        </c:manualLayout>
      </c:layout>
      <c:lineChart>
        <c:grouping val="stacked"/>
        <c:varyColors val="0"/>
        <c:ser>
          <c:idx val="0"/>
          <c:order val="0"/>
          <c:spPr>
            <a:ln w="0" cap="rnd">
              <a:solidFill>
                <a:schemeClr val="bg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'Ogni ora'!$C$2:$C$14</c:f>
              <c:numCache>
                <c:formatCode>0</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'Ogni ora'!$B$2:$B$14</c:f>
              <c:numCache>
                <c:formatCode>General</c:formatCode>
                <c:ptCount val="13"/>
                <c:pt idx="0">
                  <c:v>0</c:v>
                </c:pt>
                <c:pt idx="1">
                  <c:v>81</c:v>
                </c:pt>
                <c:pt idx="2">
                  <c:v>183</c:v>
                </c:pt>
                <c:pt idx="3">
                  <c:v>325</c:v>
                </c:pt>
                <c:pt idx="4">
                  <c:v>510</c:v>
                </c:pt>
                <c:pt idx="5">
                  <c:v>752</c:v>
                </c:pt>
                <c:pt idx="6">
                  <c:v>911</c:v>
                </c:pt>
                <c:pt idx="7">
                  <c:v>985</c:v>
                </c:pt>
                <c:pt idx="8">
                  <c:v>1056</c:v>
                </c:pt>
                <c:pt idx="9">
                  <c:v>1167</c:v>
                </c:pt>
                <c:pt idx="10">
                  <c:v>1360</c:v>
                </c:pt>
                <c:pt idx="11">
                  <c:v>1589</c:v>
                </c:pt>
                <c:pt idx="12">
                  <c:v>1710</c:v>
                </c:pt>
              </c:numCache>
            </c:numRef>
          </c:val>
          <c:smooth val="0"/>
          <c:extLst>
            <c:ext xmlns:c16="http://schemas.microsoft.com/office/drawing/2014/chart" uri="{C3380CC4-5D6E-409C-BE32-E72D297353CC}">
              <c16:uniqueId val="{00000000-1F49-4AF5-BA66-C4A514FD0F3F}"/>
            </c:ext>
          </c:extLst>
        </c:ser>
        <c:dLbls>
          <c:dLblPos val="t"/>
          <c:showLegendKey val="0"/>
          <c:showVal val="1"/>
          <c:showCatName val="0"/>
          <c:showSerName val="0"/>
          <c:showPercent val="0"/>
          <c:showBubbleSize val="0"/>
        </c:dLbls>
        <c:marker val="1"/>
        <c:smooth val="0"/>
        <c:axId val="1557854399"/>
        <c:axId val="1552765679"/>
      </c:lineChart>
      <c:catAx>
        <c:axId val="1557854399"/>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it-IT" sz="1800" baseline="0"/>
                  <a:t>Tempo trascorso dall'apertura</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title>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1552765679"/>
        <c:crosses val="autoZero"/>
        <c:auto val="1"/>
        <c:lblAlgn val="ctr"/>
        <c:lblOffset val="100"/>
        <c:noMultiLvlLbl val="0"/>
      </c:catAx>
      <c:valAx>
        <c:axId val="1552765679"/>
        <c:scaling>
          <c:orientation val="minMax"/>
        </c:scaling>
        <c:delete val="0"/>
        <c:axPos val="l"/>
        <c:majorGridlines>
          <c:spPr>
            <a:ln w="9525" cap="flat" cmpd="sng" algn="ctr">
              <a:solidFill>
                <a:schemeClr val="tx2"/>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a:t>N°ingressi</a:t>
                </a:r>
              </a:p>
              <a:p>
                <a:pPr>
                  <a:defRPr sz="1800"/>
                </a:pPr>
                <a:endParaRPr lang="en-US" sz="1800" baseline="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1557854399"/>
        <c:crosses val="autoZero"/>
        <c:crossBetween val="between"/>
      </c:valAx>
      <c:spPr>
        <a:noFill/>
        <a:ln w="3175" cmpd="dbl">
          <a:solidFill>
            <a:schemeClr val="bg1"/>
          </a:solidFill>
          <a:prstDash val="sysDot"/>
        </a:ln>
        <a:effectLst/>
      </c:spPr>
    </c:plotArea>
    <c:plotVisOnly val="1"/>
    <c:dispBlanksAs val="zero"/>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it-IT" sz="2000" baseline="0"/>
              <a:t>Ingressi registrati ogni mezz'ora</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1735943220295031"/>
          <c:y val="9.5977470330696327E-2"/>
          <c:w val="0.85378646436768035"/>
          <c:h val="0.76642789599709327"/>
        </c:manualLayout>
      </c:layout>
      <c:lineChart>
        <c:grouping val="stacked"/>
        <c:varyColors val="0"/>
        <c:ser>
          <c:idx val="0"/>
          <c:order val="0"/>
          <c:spPr>
            <a:ln w="0" cap="rnd">
              <a:solidFill>
                <a:schemeClr val="bg1"/>
              </a:solidFill>
              <a:round/>
            </a:ln>
            <a:effectLst/>
          </c:spPr>
          <c:marker>
            <c:symbol val="circle"/>
            <c:size val="5"/>
            <c:spPr>
              <a:solidFill>
                <a:schemeClr val="accent1"/>
              </a:solidFill>
              <a:ln w="9525">
                <a:solidFill>
                  <a:schemeClr val="accent1"/>
                </a:solidFill>
              </a:ln>
              <a:effectLst/>
            </c:spPr>
          </c:marker>
          <c:dLbls>
            <c:dLbl>
              <c:idx val="8"/>
              <c:layout>
                <c:manualLayout>
                  <c:x val="-1.0995507658438985E-2"/>
                  <c:y val="-2.7664951534523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FA-4559-95C2-9A7B3F07FDA1}"/>
                </c:ext>
              </c:extLst>
            </c:dLbl>
            <c:dLbl>
              <c:idx val="16"/>
              <c:layout>
                <c:manualLayout>
                  <c:x val="2.8766086298258895E-3"/>
                  <c:y val="-2.91247628699877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FA-4559-95C2-9A7B3F07FDA1}"/>
                </c:ext>
              </c:extLst>
            </c:dLbl>
            <c:dLbl>
              <c:idx val="17"/>
              <c:layout>
                <c:manualLayout>
                  <c:x val="-3.1188493565480698E-2"/>
                  <c:y val="-1.6113796419011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FA-4559-95C2-9A7B3F07FDA1}"/>
                </c:ext>
              </c:extLst>
            </c:dLbl>
            <c:dLbl>
              <c:idx val="18"/>
              <c:layout>
                <c:manualLayout>
                  <c:x val="-1.2263436790310278E-2"/>
                  <c:y val="-1.6113796419011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FA-4559-95C2-9A7B3F07FDA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'Ogni mezzora'!$A$2:$A$26</c:f>
              <c:numCache>
                <c:formatCode>h:mm;@</c:formatCode>
                <c:ptCount val="25"/>
                <c:pt idx="0">
                  <c:v>0.33333333333333331</c:v>
                </c:pt>
                <c:pt idx="1">
                  <c:v>0.35416666666666669</c:v>
                </c:pt>
                <c:pt idx="2">
                  <c:v>0.375</c:v>
                </c:pt>
                <c:pt idx="3">
                  <c:v>0.39583333333333331</c:v>
                </c:pt>
                <c:pt idx="4">
                  <c:v>0.41666666666666702</c:v>
                </c:pt>
                <c:pt idx="5">
                  <c:v>0.4375</c:v>
                </c:pt>
                <c:pt idx="6">
                  <c:v>0.45833333333333298</c:v>
                </c:pt>
                <c:pt idx="7">
                  <c:v>0.47916666666666669</c:v>
                </c:pt>
                <c:pt idx="8">
                  <c:v>0.5</c:v>
                </c:pt>
                <c:pt idx="9">
                  <c:v>0.52083333333333337</c:v>
                </c:pt>
                <c:pt idx="10">
                  <c:v>0.54166666666666596</c:v>
                </c:pt>
                <c:pt idx="11">
                  <c:v>0.5625</c:v>
                </c:pt>
                <c:pt idx="12">
                  <c:v>0.58333333333333304</c:v>
                </c:pt>
                <c:pt idx="13">
                  <c:v>0.60416666666666663</c:v>
                </c:pt>
                <c:pt idx="14">
                  <c:v>0.625</c:v>
                </c:pt>
                <c:pt idx="15">
                  <c:v>0.64583333333333337</c:v>
                </c:pt>
                <c:pt idx="16">
                  <c:v>0.66666666666666596</c:v>
                </c:pt>
                <c:pt idx="17">
                  <c:v>0.6875</c:v>
                </c:pt>
                <c:pt idx="18">
                  <c:v>0.70833333333333304</c:v>
                </c:pt>
                <c:pt idx="19">
                  <c:v>0.72916666666666663</c:v>
                </c:pt>
                <c:pt idx="20">
                  <c:v>0.75</c:v>
                </c:pt>
                <c:pt idx="21">
                  <c:v>0.77083333333333337</c:v>
                </c:pt>
                <c:pt idx="22">
                  <c:v>0.79166666666666696</c:v>
                </c:pt>
                <c:pt idx="23">
                  <c:v>0.8125</c:v>
                </c:pt>
                <c:pt idx="24">
                  <c:v>0.83333333333333404</c:v>
                </c:pt>
              </c:numCache>
            </c:numRef>
          </c:cat>
          <c:val>
            <c:numRef>
              <c:f>'Ogni mezzora'!$B$2:$B$26</c:f>
              <c:numCache>
                <c:formatCode>0</c:formatCode>
                <c:ptCount val="25"/>
                <c:pt idx="0">
                  <c:v>0</c:v>
                </c:pt>
                <c:pt idx="1">
                  <c:v>35</c:v>
                </c:pt>
                <c:pt idx="2">
                  <c:v>81</c:v>
                </c:pt>
                <c:pt idx="3">
                  <c:v>130</c:v>
                </c:pt>
                <c:pt idx="4">
                  <c:v>183</c:v>
                </c:pt>
                <c:pt idx="5">
                  <c:v>240</c:v>
                </c:pt>
                <c:pt idx="6">
                  <c:v>325</c:v>
                </c:pt>
                <c:pt idx="7">
                  <c:v>414</c:v>
                </c:pt>
                <c:pt idx="8">
                  <c:v>510</c:v>
                </c:pt>
                <c:pt idx="9">
                  <c:v>626</c:v>
                </c:pt>
                <c:pt idx="10">
                  <c:v>752</c:v>
                </c:pt>
                <c:pt idx="11">
                  <c:v>843</c:v>
                </c:pt>
                <c:pt idx="12">
                  <c:v>911</c:v>
                </c:pt>
                <c:pt idx="13">
                  <c:v>950</c:v>
                </c:pt>
                <c:pt idx="14">
                  <c:v>985</c:v>
                </c:pt>
                <c:pt idx="15">
                  <c:v>1017</c:v>
                </c:pt>
                <c:pt idx="16">
                  <c:v>1056</c:v>
                </c:pt>
                <c:pt idx="17">
                  <c:v>1116</c:v>
                </c:pt>
                <c:pt idx="18">
                  <c:v>1167</c:v>
                </c:pt>
                <c:pt idx="19">
                  <c:v>1263</c:v>
                </c:pt>
                <c:pt idx="20">
                  <c:v>1360</c:v>
                </c:pt>
                <c:pt idx="21">
                  <c:v>1471</c:v>
                </c:pt>
                <c:pt idx="22">
                  <c:v>1589</c:v>
                </c:pt>
                <c:pt idx="23">
                  <c:v>1652</c:v>
                </c:pt>
                <c:pt idx="24">
                  <c:v>1710</c:v>
                </c:pt>
              </c:numCache>
            </c:numRef>
          </c:val>
          <c:smooth val="0"/>
          <c:extLst>
            <c:ext xmlns:c16="http://schemas.microsoft.com/office/drawing/2014/chart" uri="{C3380CC4-5D6E-409C-BE32-E72D297353CC}">
              <c16:uniqueId val="{00000004-CDFA-4559-95C2-9A7B3F07FDA1}"/>
            </c:ext>
          </c:extLst>
        </c:ser>
        <c:dLbls>
          <c:dLblPos val="t"/>
          <c:showLegendKey val="0"/>
          <c:showVal val="1"/>
          <c:showCatName val="0"/>
          <c:showSerName val="0"/>
          <c:showPercent val="0"/>
          <c:showBubbleSize val="0"/>
        </c:dLbls>
        <c:marker val="1"/>
        <c:smooth val="0"/>
        <c:axId val="1557854399"/>
        <c:axId val="1552765679"/>
      </c:lineChart>
      <c:catAx>
        <c:axId val="1557854399"/>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it-IT" sz="1800" baseline="0"/>
                  <a:t>Ora di rilevamento</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title>
        <c:numFmt formatCode="h:mm;@"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1552765679"/>
        <c:crosses val="autoZero"/>
        <c:auto val="1"/>
        <c:lblAlgn val="ctr"/>
        <c:lblOffset val="100"/>
        <c:noMultiLvlLbl val="0"/>
      </c:catAx>
      <c:valAx>
        <c:axId val="1552765679"/>
        <c:scaling>
          <c:orientation val="minMax"/>
        </c:scaling>
        <c:delete val="0"/>
        <c:axPos val="l"/>
        <c:majorGridlines>
          <c:spPr>
            <a:ln w="9525" cap="flat" cmpd="sng" algn="ctr">
              <a:solidFill>
                <a:schemeClr val="tx2"/>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a:t>N°ingressi</a:t>
                </a:r>
              </a:p>
              <a:p>
                <a:pPr>
                  <a:defRPr sz="1800"/>
                </a:pPr>
                <a:endParaRPr lang="en-US" sz="1800" baseline="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1557854399"/>
        <c:crosses val="autoZero"/>
        <c:crossBetween val="between"/>
      </c:valAx>
      <c:spPr>
        <a:noFill/>
        <a:ln w="3175" cmpd="dbl">
          <a:solidFill>
            <a:schemeClr val="bg1"/>
          </a:solidFill>
          <a:prstDash val="sysDot"/>
        </a:ln>
        <a:effectLst/>
      </c:spPr>
    </c:plotArea>
    <c:plotVisOnly val="1"/>
    <c:dispBlanksAs val="zero"/>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it-IT" sz="2000" baseline="0"/>
              <a:t>Uscite registrate ogni ora</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2837738494109407"/>
          <c:y val="2.8769040960906978E-2"/>
          <c:w val="0.85378646436768035"/>
          <c:h val="0.76642789599709327"/>
        </c:manualLayout>
      </c:layout>
      <c:lineChart>
        <c:grouping val="stacked"/>
        <c:varyColors val="0"/>
        <c:ser>
          <c:idx val="0"/>
          <c:order val="0"/>
          <c:tx>
            <c:v>Uscite</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7"/>
              <c:layout>
                <c:manualLayout>
                  <c:x val="-2.8796361646856734E-2"/>
                  <c:y val="2.8438776559890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B6-4AF9-AD7E-528666B94C1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'Ogni mezzora'!$A$2:$A$26</c:f>
              <c:numCache>
                <c:formatCode>h:mm;@</c:formatCode>
                <c:ptCount val="25"/>
                <c:pt idx="0">
                  <c:v>0.33333333333333331</c:v>
                </c:pt>
                <c:pt idx="1">
                  <c:v>0.35416666666666669</c:v>
                </c:pt>
                <c:pt idx="2">
                  <c:v>0.375</c:v>
                </c:pt>
                <c:pt idx="3">
                  <c:v>0.39583333333333331</c:v>
                </c:pt>
                <c:pt idx="4">
                  <c:v>0.41666666666666702</c:v>
                </c:pt>
                <c:pt idx="5">
                  <c:v>0.4375</c:v>
                </c:pt>
                <c:pt idx="6">
                  <c:v>0.45833333333333298</c:v>
                </c:pt>
                <c:pt idx="7">
                  <c:v>0.47916666666666669</c:v>
                </c:pt>
                <c:pt idx="8">
                  <c:v>0.5</c:v>
                </c:pt>
                <c:pt idx="9">
                  <c:v>0.52083333333333337</c:v>
                </c:pt>
                <c:pt idx="10">
                  <c:v>0.54166666666666596</c:v>
                </c:pt>
                <c:pt idx="11">
                  <c:v>0.5625</c:v>
                </c:pt>
                <c:pt idx="12">
                  <c:v>0.58333333333333304</c:v>
                </c:pt>
                <c:pt idx="13">
                  <c:v>0.60416666666666663</c:v>
                </c:pt>
                <c:pt idx="14">
                  <c:v>0.625</c:v>
                </c:pt>
                <c:pt idx="15">
                  <c:v>0.64583333333333337</c:v>
                </c:pt>
                <c:pt idx="16">
                  <c:v>0.66666666666666596</c:v>
                </c:pt>
                <c:pt idx="17">
                  <c:v>0.6875</c:v>
                </c:pt>
                <c:pt idx="18">
                  <c:v>0.70833333333333304</c:v>
                </c:pt>
                <c:pt idx="19">
                  <c:v>0.72916666666666663</c:v>
                </c:pt>
                <c:pt idx="20">
                  <c:v>0.75</c:v>
                </c:pt>
                <c:pt idx="21">
                  <c:v>0.77083333333333337</c:v>
                </c:pt>
                <c:pt idx="22">
                  <c:v>0.79166666666666696</c:v>
                </c:pt>
                <c:pt idx="23">
                  <c:v>0.8125</c:v>
                </c:pt>
                <c:pt idx="24">
                  <c:v>0.83333333333333404</c:v>
                </c:pt>
              </c:numCache>
            </c:numRef>
          </c:cat>
          <c:val>
            <c:numRef>
              <c:f>'Ogni mezzora'!$E$2:$E$26</c:f>
              <c:numCache>
                <c:formatCode>0</c:formatCode>
                <c:ptCount val="25"/>
                <c:pt idx="0">
                  <c:v>0</c:v>
                </c:pt>
                <c:pt idx="1">
                  <c:v>23</c:v>
                </c:pt>
                <c:pt idx="2">
                  <c:v>35</c:v>
                </c:pt>
                <c:pt idx="3">
                  <c:v>55</c:v>
                </c:pt>
                <c:pt idx="4">
                  <c:v>116</c:v>
                </c:pt>
                <c:pt idx="5">
                  <c:v>152</c:v>
                </c:pt>
                <c:pt idx="6">
                  <c:v>218</c:v>
                </c:pt>
                <c:pt idx="7">
                  <c:v>265</c:v>
                </c:pt>
                <c:pt idx="8">
                  <c:v>355</c:v>
                </c:pt>
                <c:pt idx="9">
                  <c:v>468</c:v>
                </c:pt>
                <c:pt idx="10">
                  <c:v>578</c:v>
                </c:pt>
                <c:pt idx="11">
                  <c:v>753</c:v>
                </c:pt>
                <c:pt idx="12">
                  <c:v>825</c:v>
                </c:pt>
                <c:pt idx="13">
                  <c:v>875</c:v>
                </c:pt>
                <c:pt idx="14">
                  <c:v>923</c:v>
                </c:pt>
                <c:pt idx="15">
                  <c:v>961</c:v>
                </c:pt>
                <c:pt idx="16">
                  <c:v>999</c:v>
                </c:pt>
                <c:pt idx="17">
                  <c:v>1022</c:v>
                </c:pt>
                <c:pt idx="18">
                  <c:v>1031</c:v>
                </c:pt>
                <c:pt idx="19">
                  <c:v>1103</c:v>
                </c:pt>
                <c:pt idx="20">
                  <c:v>1180</c:v>
                </c:pt>
                <c:pt idx="21">
                  <c:v>1288</c:v>
                </c:pt>
                <c:pt idx="22">
                  <c:v>1405</c:v>
                </c:pt>
                <c:pt idx="23">
                  <c:v>1542</c:v>
                </c:pt>
                <c:pt idx="24">
                  <c:v>1710</c:v>
                </c:pt>
              </c:numCache>
            </c:numRef>
          </c:val>
          <c:smooth val="0"/>
          <c:extLst>
            <c:ext xmlns:c16="http://schemas.microsoft.com/office/drawing/2014/chart" uri="{C3380CC4-5D6E-409C-BE32-E72D297353CC}">
              <c16:uniqueId val="{00000000-75B6-4AF9-AD7E-528666B94C14}"/>
            </c:ext>
          </c:extLst>
        </c:ser>
        <c:dLbls>
          <c:dLblPos val="t"/>
          <c:showLegendKey val="0"/>
          <c:showVal val="1"/>
          <c:showCatName val="0"/>
          <c:showSerName val="0"/>
          <c:showPercent val="0"/>
          <c:showBubbleSize val="0"/>
        </c:dLbls>
        <c:marker val="1"/>
        <c:smooth val="0"/>
        <c:axId val="1557854399"/>
        <c:axId val="1552765679"/>
      </c:lineChart>
      <c:catAx>
        <c:axId val="1557854399"/>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it-IT" sz="1800" baseline="0"/>
                  <a:t>Ora di rilevamento</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title>
        <c:numFmt formatCode="h:mm;@"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1552765679"/>
        <c:crosses val="autoZero"/>
        <c:auto val="1"/>
        <c:lblAlgn val="ctr"/>
        <c:lblOffset val="100"/>
        <c:noMultiLvlLbl val="0"/>
      </c:catAx>
      <c:valAx>
        <c:axId val="1552765679"/>
        <c:scaling>
          <c:orientation val="minMax"/>
        </c:scaling>
        <c:delete val="0"/>
        <c:axPos val="l"/>
        <c:majorGridlines>
          <c:spPr>
            <a:ln w="9525" cap="flat" cmpd="sng" algn="ctr">
              <a:solidFill>
                <a:schemeClr val="tx2"/>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a:t>N°ingressi</a:t>
                </a:r>
              </a:p>
              <a:p>
                <a:pPr>
                  <a:defRPr sz="1800"/>
                </a:pPr>
                <a:endParaRPr lang="en-US" sz="1800" baseline="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crossAx val="1557854399"/>
        <c:crosses val="autoZero"/>
        <c:crossBetween val="between"/>
      </c:valAx>
      <c:spPr>
        <a:noFill/>
        <a:ln w="3175" cmpd="dbl">
          <a:solidFill>
            <a:schemeClr val="bg1"/>
          </a:solidFill>
          <a:prstDash val="sysDot"/>
        </a:ln>
        <a:effectLst/>
      </c:spPr>
    </c:plotArea>
    <c:plotVisOnly val="1"/>
    <c:dispBlanksAs val="zero"/>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0.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0.wmf"/><Relationship Id="rId5" Type="http://schemas.openxmlformats.org/officeDocument/2006/relationships/image" Target="../media/image50.wmf"/><Relationship Id="rId4"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40.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40.wmf"/><Relationship Id="rId4" Type="http://schemas.openxmlformats.org/officeDocument/2006/relationships/image" Target="../media/image6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78.wmf"/><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78.wmf"/><Relationship Id="rId1" Type="http://schemas.openxmlformats.org/officeDocument/2006/relationships/image" Target="../media/image7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7616A-9A69-48CE-A103-A71DB42ACD9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3BBAD27-40AC-4E3E-993F-C038CFCFF0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3C58EB8-8F2A-41C0-A703-785EBD75C85F}"/>
              </a:ext>
            </a:extLst>
          </p:cNvPr>
          <p:cNvSpPr>
            <a:spLocks noGrp="1"/>
          </p:cNvSpPr>
          <p:nvPr>
            <p:ph type="dt" sz="half" idx="10"/>
          </p:nvPr>
        </p:nvSpPr>
        <p:spPr/>
        <p:txBody>
          <a:bodyPr/>
          <a:lstStyle>
            <a:lvl1pPr>
              <a:defRPr/>
            </a:lvl1pPr>
          </a:lstStyle>
          <a:p>
            <a:r>
              <a:rPr lang="it-IT" dirty="0"/>
              <a:t>18/10/2017</a:t>
            </a:r>
          </a:p>
        </p:txBody>
      </p:sp>
      <p:sp>
        <p:nvSpPr>
          <p:cNvPr id="5" name="Segnaposto piè di pagina 4">
            <a:extLst>
              <a:ext uri="{FF2B5EF4-FFF2-40B4-BE49-F238E27FC236}">
                <a16:creationId xmlns:a16="http://schemas.microsoft.com/office/drawing/2014/main" id="{9331739A-2A65-4BB5-802A-CF0A1FBC3AA0}"/>
              </a:ext>
            </a:extLst>
          </p:cNvPr>
          <p:cNvSpPr>
            <a:spLocks noGrp="1"/>
          </p:cNvSpPr>
          <p:nvPr>
            <p:ph type="ftr" sz="quarter" idx="11"/>
          </p:nvPr>
        </p:nvSpPr>
        <p:spPr/>
        <p:txBody>
          <a:bodyPr/>
          <a:lstStyle>
            <a:lvl1pPr>
              <a:defRPr/>
            </a:lvl1pPr>
          </a:lstStyle>
          <a:p>
            <a:r>
              <a:rPr lang="it-IT" dirty="0"/>
              <a:t>Autore : Andrea Spagni</a:t>
            </a:r>
          </a:p>
        </p:txBody>
      </p:sp>
      <p:sp>
        <p:nvSpPr>
          <p:cNvPr id="6" name="Segnaposto numero diapositiva 5">
            <a:extLst>
              <a:ext uri="{FF2B5EF4-FFF2-40B4-BE49-F238E27FC236}">
                <a16:creationId xmlns:a16="http://schemas.microsoft.com/office/drawing/2014/main" id="{AC42EC06-BCA7-4C2B-92F8-CA1476FC4E5F}"/>
              </a:ext>
            </a:extLst>
          </p:cNvPr>
          <p:cNvSpPr>
            <a:spLocks noGrp="1"/>
          </p:cNvSpPr>
          <p:nvPr>
            <p:ph type="sldNum" sz="quarter" idx="12"/>
          </p:nvPr>
        </p:nvSpPr>
        <p:spPr/>
        <p:txBody>
          <a:bodyPr/>
          <a:lstStyle/>
          <a:p>
            <a:fld id="{A486917D-B3BC-4787-9EE9-8F2B75865E95}" type="slidenum">
              <a:rPr lang="it-IT" smtClean="0"/>
              <a:t>‹N›</a:t>
            </a:fld>
            <a:endParaRPr lang="it-IT"/>
          </a:p>
        </p:txBody>
      </p:sp>
    </p:spTree>
    <p:extLst>
      <p:ext uri="{BB962C8B-B14F-4D97-AF65-F5344CB8AC3E}">
        <p14:creationId xmlns:p14="http://schemas.microsoft.com/office/powerpoint/2010/main" val="269960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D22BB6-FFA0-4FD3-AAB6-96FF52891CF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F8564E-5A93-44FF-AB6B-43CEEB2F2CB4}"/>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557F59C-F6A1-4DC9-8859-BE724BE35624}"/>
              </a:ext>
            </a:extLst>
          </p:cNvPr>
          <p:cNvSpPr>
            <a:spLocks noGrp="1"/>
          </p:cNvSpPr>
          <p:nvPr>
            <p:ph type="dt" sz="half" idx="10"/>
          </p:nvPr>
        </p:nvSpPr>
        <p:spPr/>
        <p:txBody>
          <a:bodyPr/>
          <a:lstStyle/>
          <a:p>
            <a:fld id="{0361765C-0E85-467E-8479-94057F98EC54}" type="datetimeFigureOut">
              <a:rPr lang="it-IT" smtClean="0"/>
              <a:t>28/05/2020</a:t>
            </a:fld>
            <a:endParaRPr lang="it-IT"/>
          </a:p>
        </p:txBody>
      </p:sp>
      <p:sp>
        <p:nvSpPr>
          <p:cNvPr id="5" name="Segnaposto piè di pagina 4">
            <a:extLst>
              <a:ext uri="{FF2B5EF4-FFF2-40B4-BE49-F238E27FC236}">
                <a16:creationId xmlns:a16="http://schemas.microsoft.com/office/drawing/2014/main" id="{26962B0D-C76C-4281-AD1D-98FD8B2A31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7714EF6-8C82-4022-9CCF-189251BC69DA}"/>
              </a:ext>
            </a:extLst>
          </p:cNvPr>
          <p:cNvSpPr>
            <a:spLocks noGrp="1"/>
          </p:cNvSpPr>
          <p:nvPr>
            <p:ph type="sldNum" sz="quarter" idx="12"/>
          </p:nvPr>
        </p:nvSpPr>
        <p:spPr/>
        <p:txBody>
          <a:bodyPr/>
          <a:lstStyle/>
          <a:p>
            <a:fld id="{A486917D-B3BC-4787-9EE9-8F2B75865E95}" type="slidenum">
              <a:rPr lang="it-IT" smtClean="0"/>
              <a:t>‹N›</a:t>
            </a:fld>
            <a:endParaRPr lang="it-IT"/>
          </a:p>
        </p:txBody>
      </p:sp>
    </p:spTree>
    <p:extLst>
      <p:ext uri="{BB962C8B-B14F-4D97-AF65-F5344CB8AC3E}">
        <p14:creationId xmlns:p14="http://schemas.microsoft.com/office/powerpoint/2010/main" val="119807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53790C-5E64-4917-9217-766B1B8CD4C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F6E168E-55EF-4B69-9EFD-715812DBF6BF}"/>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0F5277-6F5F-4F6B-8698-A5EA4C517FE9}"/>
              </a:ext>
            </a:extLst>
          </p:cNvPr>
          <p:cNvSpPr>
            <a:spLocks noGrp="1"/>
          </p:cNvSpPr>
          <p:nvPr>
            <p:ph type="dt" sz="half" idx="10"/>
          </p:nvPr>
        </p:nvSpPr>
        <p:spPr/>
        <p:txBody>
          <a:bodyPr/>
          <a:lstStyle/>
          <a:p>
            <a:fld id="{0361765C-0E85-467E-8479-94057F98EC54}" type="datetimeFigureOut">
              <a:rPr lang="it-IT" smtClean="0"/>
              <a:t>28/05/2020</a:t>
            </a:fld>
            <a:endParaRPr lang="it-IT"/>
          </a:p>
        </p:txBody>
      </p:sp>
      <p:sp>
        <p:nvSpPr>
          <p:cNvPr id="5" name="Segnaposto piè di pagina 4">
            <a:extLst>
              <a:ext uri="{FF2B5EF4-FFF2-40B4-BE49-F238E27FC236}">
                <a16:creationId xmlns:a16="http://schemas.microsoft.com/office/drawing/2014/main" id="{5EA6F3C0-CE72-4441-9D63-A3A56A226C5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D296C2-810C-4A79-8C46-048464D972A2}"/>
              </a:ext>
            </a:extLst>
          </p:cNvPr>
          <p:cNvSpPr>
            <a:spLocks noGrp="1"/>
          </p:cNvSpPr>
          <p:nvPr>
            <p:ph type="sldNum" sz="quarter" idx="12"/>
          </p:nvPr>
        </p:nvSpPr>
        <p:spPr/>
        <p:txBody>
          <a:bodyPr/>
          <a:lstStyle/>
          <a:p>
            <a:fld id="{A486917D-B3BC-4787-9EE9-8F2B75865E95}" type="slidenum">
              <a:rPr lang="it-IT" smtClean="0"/>
              <a:t>‹N›</a:t>
            </a:fld>
            <a:endParaRPr lang="it-IT"/>
          </a:p>
        </p:txBody>
      </p:sp>
    </p:spTree>
    <p:extLst>
      <p:ext uri="{BB962C8B-B14F-4D97-AF65-F5344CB8AC3E}">
        <p14:creationId xmlns:p14="http://schemas.microsoft.com/office/powerpoint/2010/main" val="218569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vi">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4700F9-3B8E-470F-A455-9E49154B2DF2}"/>
              </a:ext>
            </a:extLst>
          </p:cNvPr>
          <p:cNvSpPr>
            <a:spLocks noGrp="1"/>
          </p:cNvSpPr>
          <p:nvPr>
            <p:ph type="dt" sz="half" idx="10"/>
          </p:nvPr>
        </p:nvSpPr>
        <p:spPr/>
        <p:txBody>
          <a:bodyPr/>
          <a:lstStyle>
            <a:lvl1pPr>
              <a:defRPr/>
            </a:lvl1pPr>
          </a:lstStyle>
          <a:p>
            <a:r>
              <a:rPr lang="it-IT" dirty="0"/>
              <a:t>28/05/2020</a:t>
            </a:r>
          </a:p>
        </p:txBody>
      </p:sp>
      <p:sp>
        <p:nvSpPr>
          <p:cNvPr id="5" name="Segnaposto piè di pagina 4">
            <a:extLst>
              <a:ext uri="{FF2B5EF4-FFF2-40B4-BE49-F238E27FC236}">
                <a16:creationId xmlns:a16="http://schemas.microsoft.com/office/drawing/2014/main" id="{3A2FC520-BEC1-4D8B-8EF9-0E8CBCB87A33}"/>
              </a:ext>
            </a:extLst>
          </p:cNvPr>
          <p:cNvSpPr>
            <a:spLocks noGrp="1"/>
          </p:cNvSpPr>
          <p:nvPr>
            <p:ph type="ftr" sz="quarter" idx="11"/>
          </p:nvPr>
        </p:nvSpPr>
        <p:spPr>
          <a:xfrm>
            <a:off x="4038600" y="6356349"/>
            <a:ext cx="4114800" cy="365125"/>
          </a:xfrm>
        </p:spPr>
        <p:txBody>
          <a:bodyPr/>
          <a:lstStyle/>
          <a:p>
            <a:r>
              <a:rPr lang="it-IT" dirty="0"/>
              <a:t>Autore: Andrea Spagni «Liceo Scientifico «A.F. </a:t>
            </a:r>
            <a:r>
              <a:rPr lang="it-IT" dirty="0" err="1"/>
              <a:t>Formiggini</a:t>
            </a:r>
            <a:r>
              <a:rPr lang="it-IT" dirty="0"/>
              <a:t>» Sassuolo (MO) </a:t>
            </a:r>
          </a:p>
        </p:txBody>
      </p:sp>
      <p:sp>
        <p:nvSpPr>
          <p:cNvPr id="6" name="Segnaposto numero diapositiva 5">
            <a:extLst>
              <a:ext uri="{FF2B5EF4-FFF2-40B4-BE49-F238E27FC236}">
                <a16:creationId xmlns:a16="http://schemas.microsoft.com/office/drawing/2014/main" id="{15D059D3-89B6-41C8-939C-7B7F585241BE}"/>
              </a:ext>
            </a:extLst>
          </p:cNvPr>
          <p:cNvSpPr>
            <a:spLocks noGrp="1"/>
          </p:cNvSpPr>
          <p:nvPr>
            <p:ph type="sldNum" sz="quarter" idx="12"/>
          </p:nvPr>
        </p:nvSpPr>
        <p:spPr/>
        <p:txBody>
          <a:bodyPr/>
          <a:lstStyle/>
          <a:p>
            <a:fld id="{A486917D-B3BC-4787-9EE9-8F2B75865E95}" type="slidenum">
              <a:rPr lang="it-IT" smtClean="0"/>
              <a:t>‹N›</a:t>
            </a:fld>
            <a:endParaRPr lang="it-IT"/>
          </a:p>
        </p:txBody>
      </p:sp>
      <p:pic>
        <p:nvPicPr>
          <p:cNvPr id="2" name="Immagine 1">
            <a:extLst>
              <a:ext uri="{FF2B5EF4-FFF2-40B4-BE49-F238E27FC236}">
                <a16:creationId xmlns:a16="http://schemas.microsoft.com/office/drawing/2014/main" id="{2FAC5F98-AACD-4547-AB91-153D1A8C4EC0}"/>
              </a:ext>
            </a:extLst>
          </p:cNvPr>
          <p:cNvPicPr>
            <a:picLocks noChangeAspect="1"/>
          </p:cNvPicPr>
          <p:nvPr userDrawn="1"/>
        </p:nvPicPr>
        <p:blipFill>
          <a:blip r:embed="rId2"/>
          <a:stretch>
            <a:fillRect/>
          </a:stretch>
        </p:blipFill>
        <p:spPr>
          <a:xfrm>
            <a:off x="9869214" y="6259838"/>
            <a:ext cx="2322786" cy="598161"/>
          </a:xfrm>
          <a:prstGeom prst="rect">
            <a:avLst/>
          </a:prstGeom>
        </p:spPr>
      </p:pic>
    </p:spTree>
    <p:extLst>
      <p:ext uri="{BB962C8B-B14F-4D97-AF65-F5344CB8AC3E}">
        <p14:creationId xmlns:p14="http://schemas.microsoft.com/office/powerpoint/2010/main" val="276638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E4FFE1-5A9E-41A5-88DA-65E96CB788C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844EF17-159B-4AB4-A613-EA47514219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4BB12041-2341-4114-BCB8-29FB9832A340}"/>
              </a:ext>
            </a:extLst>
          </p:cNvPr>
          <p:cNvSpPr>
            <a:spLocks noGrp="1"/>
          </p:cNvSpPr>
          <p:nvPr>
            <p:ph type="dt" sz="half" idx="10"/>
          </p:nvPr>
        </p:nvSpPr>
        <p:spPr/>
        <p:txBody>
          <a:bodyPr/>
          <a:lstStyle/>
          <a:p>
            <a:fld id="{0361765C-0E85-467E-8479-94057F98EC54}" type="datetimeFigureOut">
              <a:rPr lang="it-IT" smtClean="0"/>
              <a:t>28/05/2020</a:t>
            </a:fld>
            <a:endParaRPr lang="it-IT"/>
          </a:p>
        </p:txBody>
      </p:sp>
      <p:sp>
        <p:nvSpPr>
          <p:cNvPr id="5" name="Segnaposto piè di pagina 4">
            <a:extLst>
              <a:ext uri="{FF2B5EF4-FFF2-40B4-BE49-F238E27FC236}">
                <a16:creationId xmlns:a16="http://schemas.microsoft.com/office/drawing/2014/main" id="{674FB63C-7F7D-4C10-BC5C-C444330654B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38C784-9F5C-477B-9E66-08BB2B72D265}"/>
              </a:ext>
            </a:extLst>
          </p:cNvPr>
          <p:cNvSpPr>
            <a:spLocks noGrp="1"/>
          </p:cNvSpPr>
          <p:nvPr>
            <p:ph type="sldNum" sz="quarter" idx="12"/>
          </p:nvPr>
        </p:nvSpPr>
        <p:spPr/>
        <p:txBody>
          <a:bodyPr/>
          <a:lstStyle/>
          <a:p>
            <a:fld id="{A486917D-B3BC-4787-9EE9-8F2B75865E95}" type="slidenum">
              <a:rPr lang="it-IT" smtClean="0"/>
              <a:t>‹N›</a:t>
            </a:fld>
            <a:endParaRPr lang="it-IT"/>
          </a:p>
        </p:txBody>
      </p:sp>
    </p:spTree>
    <p:extLst>
      <p:ext uri="{BB962C8B-B14F-4D97-AF65-F5344CB8AC3E}">
        <p14:creationId xmlns:p14="http://schemas.microsoft.com/office/powerpoint/2010/main" val="165891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CE4BE8-7662-44C8-9545-FB2C390A528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A67E48-455B-4A84-AEDA-4ECC0AF95121}"/>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5BE8DB8-7A3D-4B1C-A39A-1DC128410980}"/>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1175159-8057-4A76-9E81-A008122D9EDD}"/>
              </a:ext>
            </a:extLst>
          </p:cNvPr>
          <p:cNvSpPr>
            <a:spLocks noGrp="1"/>
          </p:cNvSpPr>
          <p:nvPr>
            <p:ph type="dt" sz="half" idx="10"/>
          </p:nvPr>
        </p:nvSpPr>
        <p:spPr/>
        <p:txBody>
          <a:bodyPr/>
          <a:lstStyle/>
          <a:p>
            <a:fld id="{0361765C-0E85-467E-8479-94057F98EC54}" type="datetimeFigureOut">
              <a:rPr lang="it-IT" smtClean="0"/>
              <a:t>28/05/2020</a:t>
            </a:fld>
            <a:endParaRPr lang="it-IT"/>
          </a:p>
        </p:txBody>
      </p:sp>
      <p:sp>
        <p:nvSpPr>
          <p:cNvPr id="6" name="Segnaposto piè di pagina 5">
            <a:extLst>
              <a:ext uri="{FF2B5EF4-FFF2-40B4-BE49-F238E27FC236}">
                <a16:creationId xmlns:a16="http://schemas.microsoft.com/office/drawing/2014/main" id="{AD042A7A-A223-4CFA-B71E-A34FBAFD7B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34DDEC0-B7CC-4FB2-AB9C-D449234FFC5C}"/>
              </a:ext>
            </a:extLst>
          </p:cNvPr>
          <p:cNvSpPr>
            <a:spLocks noGrp="1"/>
          </p:cNvSpPr>
          <p:nvPr>
            <p:ph type="sldNum" sz="quarter" idx="12"/>
          </p:nvPr>
        </p:nvSpPr>
        <p:spPr/>
        <p:txBody>
          <a:bodyPr/>
          <a:lstStyle/>
          <a:p>
            <a:fld id="{A486917D-B3BC-4787-9EE9-8F2B75865E95}" type="slidenum">
              <a:rPr lang="it-IT" smtClean="0"/>
              <a:t>‹N›</a:t>
            </a:fld>
            <a:endParaRPr lang="it-IT"/>
          </a:p>
        </p:txBody>
      </p:sp>
    </p:spTree>
    <p:extLst>
      <p:ext uri="{BB962C8B-B14F-4D97-AF65-F5344CB8AC3E}">
        <p14:creationId xmlns:p14="http://schemas.microsoft.com/office/powerpoint/2010/main" val="3288196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7A720-623F-40E4-BA81-E37E4EE1F57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DE9F244-0666-45A3-B8D2-F067BD583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502D0123-4E84-4E9C-B0B9-00734D9736D5}"/>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1B4A171-391C-4AFF-A9C6-8C04BDE0E8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24A956D4-FD2A-4A6A-AD93-8CD8F959D15F}"/>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10CFC34-B936-49A4-A99A-ACEA3761B13F}"/>
              </a:ext>
            </a:extLst>
          </p:cNvPr>
          <p:cNvSpPr>
            <a:spLocks noGrp="1"/>
          </p:cNvSpPr>
          <p:nvPr>
            <p:ph type="dt" sz="half" idx="10"/>
          </p:nvPr>
        </p:nvSpPr>
        <p:spPr/>
        <p:txBody>
          <a:bodyPr/>
          <a:lstStyle>
            <a:lvl1pPr>
              <a:defRPr/>
            </a:lvl1pPr>
          </a:lstStyle>
          <a:p>
            <a:r>
              <a:rPr lang="it-IT" dirty="0"/>
              <a:t>18/10/2017</a:t>
            </a:r>
          </a:p>
          <a:p>
            <a:endParaRPr lang="it-IT" dirty="0"/>
          </a:p>
        </p:txBody>
      </p:sp>
      <p:sp>
        <p:nvSpPr>
          <p:cNvPr id="8" name="Segnaposto piè di pagina 7">
            <a:extLst>
              <a:ext uri="{FF2B5EF4-FFF2-40B4-BE49-F238E27FC236}">
                <a16:creationId xmlns:a16="http://schemas.microsoft.com/office/drawing/2014/main" id="{BDA4923A-C5D1-4FBE-866A-2FDAF2B8B7F7}"/>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id="{B5DA6000-BA63-4EF5-A0E1-21F98BBE12C1}"/>
              </a:ext>
            </a:extLst>
          </p:cNvPr>
          <p:cNvSpPr>
            <a:spLocks noGrp="1"/>
          </p:cNvSpPr>
          <p:nvPr>
            <p:ph type="sldNum" sz="quarter" idx="12"/>
          </p:nvPr>
        </p:nvSpPr>
        <p:spPr/>
        <p:txBody>
          <a:bodyPr/>
          <a:lstStyle/>
          <a:p>
            <a:fld id="{A486917D-B3BC-4787-9EE9-8F2B75865E95}" type="slidenum">
              <a:rPr lang="it-IT" smtClean="0"/>
              <a:t>‹N›</a:t>
            </a:fld>
            <a:endParaRPr lang="it-IT"/>
          </a:p>
        </p:txBody>
      </p:sp>
    </p:spTree>
    <p:extLst>
      <p:ext uri="{BB962C8B-B14F-4D97-AF65-F5344CB8AC3E}">
        <p14:creationId xmlns:p14="http://schemas.microsoft.com/office/powerpoint/2010/main" val="402574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1861ED-B4FA-4A9F-B3E2-A9E836132ED5}"/>
              </a:ext>
            </a:extLst>
          </p:cNvPr>
          <p:cNvSpPr>
            <a:spLocks noGrp="1"/>
          </p:cNvSpPr>
          <p:nvPr>
            <p:ph type="title"/>
          </p:nvPr>
        </p:nvSpPr>
        <p:spPr>
          <a:xfrm>
            <a:off x="838200" y="92564"/>
            <a:ext cx="10515600" cy="619614"/>
          </a:xfrm>
        </p:spPr>
        <p:txBody>
          <a:bodyPr>
            <a:normAutofit/>
          </a:bodyPr>
          <a:lstStyle>
            <a:lvl1pPr algn="ctr">
              <a:defRPr sz="3600"/>
            </a:lvl1p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A2ECB659-68AE-4903-BB73-4C7C725A2EA8}"/>
              </a:ext>
            </a:extLst>
          </p:cNvPr>
          <p:cNvSpPr>
            <a:spLocks noGrp="1"/>
          </p:cNvSpPr>
          <p:nvPr>
            <p:ph type="dt" sz="half" idx="10"/>
          </p:nvPr>
        </p:nvSpPr>
        <p:spPr/>
        <p:txBody>
          <a:bodyPr/>
          <a:lstStyle/>
          <a:p>
            <a:fld id="{0361765C-0E85-467E-8479-94057F98EC54}" type="datetimeFigureOut">
              <a:rPr lang="it-IT" smtClean="0"/>
              <a:t>28/05/2020</a:t>
            </a:fld>
            <a:endParaRPr lang="it-IT"/>
          </a:p>
        </p:txBody>
      </p:sp>
      <p:sp>
        <p:nvSpPr>
          <p:cNvPr id="4" name="Segnaposto piè di pagina 3">
            <a:extLst>
              <a:ext uri="{FF2B5EF4-FFF2-40B4-BE49-F238E27FC236}">
                <a16:creationId xmlns:a16="http://schemas.microsoft.com/office/drawing/2014/main" id="{26F015D5-EF84-4752-91C9-59FF699884B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C80B0D6-3D3E-4FEA-9661-59078AAEA4A0}"/>
              </a:ext>
            </a:extLst>
          </p:cNvPr>
          <p:cNvSpPr>
            <a:spLocks noGrp="1"/>
          </p:cNvSpPr>
          <p:nvPr>
            <p:ph type="sldNum" sz="quarter" idx="12"/>
          </p:nvPr>
        </p:nvSpPr>
        <p:spPr/>
        <p:txBody>
          <a:bodyPr/>
          <a:lstStyle/>
          <a:p>
            <a:fld id="{A486917D-B3BC-4787-9EE9-8F2B75865E95}" type="slidenum">
              <a:rPr lang="it-IT" smtClean="0"/>
              <a:t>‹N›</a:t>
            </a:fld>
            <a:endParaRPr lang="it-IT"/>
          </a:p>
        </p:txBody>
      </p:sp>
    </p:spTree>
    <p:extLst>
      <p:ext uri="{BB962C8B-B14F-4D97-AF65-F5344CB8AC3E}">
        <p14:creationId xmlns:p14="http://schemas.microsoft.com/office/powerpoint/2010/main" val="16584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FA79379-6869-456C-962D-442A0A681022}"/>
              </a:ext>
            </a:extLst>
          </p:cNvPr>
          <p:cNvSpPr>
            <a:spLocks noGrp="1"/>
          </p:cNvSpPr>
          <p:nvPr>
            <p:ph type="dt" sz="half" idx="10"/>
          </p:nvPr>
        </p:nvSpPr>
        <p:spPr/>
        <p:txBody>
          <a:bodyPr/>
          <a:lstStyle/>
          <a:p>
            <a:fld id="{0361765C-0E85-467E-8479-94057F98EC54}" type="datetimeFigureOut">
              <a:rPr lang="it-IT" smtClean="0"/>
              <a:t>28/05/2020</a:t>
            </a:fld>
            <a:endParaRPr lang="it-IT"/>
          </a:p>
        </p:txBody>
      </p:sp>
      <p:sp>
        <p:nvSpPr>
          <p:cNvPr id="3" name="Segnaposto piè di pagina 2">
            <a:extLst>
              <a:ext uri="{FF2B5EF4-FFF2-40B4-BE49-F238E27FC236}">
                <a16:creationId xmlns:a16="http://schemas.microsoft.com/office/drawing/2014/main" id="{9599A6C4-73FB-4A21-AAC6-C0700558EF7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F65ABBC-4A58-44C6-AED5-7633B317367A}"/>
              </a:ext>
            </a:extLst>
          </p:cNvPr>
          <p:cNvSpPr>
            <a:spLocks noGrp="1"/>
          </p:cNvSpPr>
          <p:nvPr>
            <p:ph type="sldNum" sz="quarter" idx="12"/>
          </p:nvPr>
        </p:nvSpPr>
        <p:spPr/>
        <p:txBody>
          <a:bodyPr/>
          <a:lstStyle/>
          <a:p>
            <a:fld id="{A486917D-B3BC-4787-9EE9-8F2B75865E95}" type="slidenum">
              <a:rPr lang="it-IT" smtClean="0"/>
              <a:t>‹N›</a:t>
            </a:fld>
            <a:endParaRPr lang="it-IT"/>
          </a:p>
        </p:txBody>
      </p:sp>
    </p:spTree>
    <p:extLst>
      <p:ext uri="{BB962C8B-B14F-4D97-AF65-F5344CB8AC3E}">
        <p14:creationId xmlns:p14="http://schemas.microsoft.com/office/powerpoint/2010/main" val="81203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FE7588-780B-4118-9113-9FF29DEF1AC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8C521CA-9BA7-466D-8D26-C8D88CD06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B888AD-1419-4537-84EB-5C9E4AA8D8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DD04A28-911A-4189-B356-900960CBA532}"/>
              </a:ext>
            </a:extLst>
          </p:cNvPr>
          <p:cNvSpPr>
            <a:spLocks noGrp="1"/>
          </p:cNvSpPr>
          <p:nvPr>
            <p:ph type="dt" sz="half" idx="10"/>
          </p:nvPr>
        </p:nvSpPr>
        <p:spPr/>
        <p:txBody>
          <a:bodyPr/>
          <a:lstStyle/>
          <a:p>
            <a:fld id="{0361765C-0E85-467E-8479-94057F98EC54}" type="datetimeFigureOut">
              <a:rPr lang="it-IT" smtClean="0"/>
              <a:t>28/05/2020</a:t>
            </a:fld>
            <a:endParaRPr lang="it-IT" dirty="0"/>
          </a:p>
        </p:txBody>
      </p:sp>
      <p:sp>
        <p:nvSpPr>
          <p:cNvPr id="6" name="Segnaposto piè di pagina 5">
            <a:extLst>
              <a:ext uri="{FF2B5EF4-FFF2-40B4-BE49-F238E27FC236}">
                <a16:creationId xmlns:a16="http://schemas.microsoft.com/office/drawing/2014/main" id="{60FFBC19-3A69-4C00-965B-8857DC354A22}"/>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76EF523B-F3D0-4B02-B420-B91D106F77A5}"/>
              </a:ext>
            </a:extLst>
          </p:cNvPr>
          <p:cNvSpPr>
            <a:spLocks noGrp="1"/>
          </p:cNvSpPr>
          <p:nvPr>
            <p:ph type="sldNum" sz="quarter" idx="12"/>
          </p:nvPr>
        </p:nvSpPr>
        <p:spPr/>
        <p:txBody>
          <a:bodyPr/>
          <a:lstStyle/>
          <a:p>
            <a:fld id="{A486917D-B3BC-4787-9EE9-8F2B75865E95}" type="slidenum">
              <a:rPr lang="it-IT" smtClean="0"/>
              <a:t>‹N›</a:t>
            </a:fld>
            <a:endParaRPr lang="it-IT"/>
          </a:p>
        </p:txBody>
      </p:sp>
    </p:spTree>
    <p:extLst>
      <p:ext uri="{BB962C8B-B14F-4D97-AF65-F5344CB8AC3E}">
        <p14:creationId xmlns:p14="http://schemas.microsoft.com/office/powerpoint/2010/main" val="295270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5E2385-54B0-4F5E-A819-7F72F61388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A1FD8F7-4504-45EA-BCA2-EC80DF883D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0CAA368-0329-4A7C-8CCA-968259833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F5BBAB2-A971-4E43-811A-4B79A3877A4C}"/>
              </a:ext>
            </a:extLst>
          </p:cNvPr>
          <p:cNvSpPr>
            <a:spLocks noGrp="1"/>
          </p:cNvSpPr>
          <p:nvPr>
            <p:ph type="dt" sz="half" idx="10"/>
          </p:nvPr>
        </p:nvSpPr>
        <p:spPr/>
        <p:txBody>
          <a:bodyPr/>
          <a:lstStyle/>
          <a:p>
            <a:fld id="{0361765C-0E85-467E-8479-94057F98EC54}" type="datetimeFigureOut">
              <a:rPr lang="it-IT" smtClean="0"/>
              <a:t>28/05/2020</a:t>
            </a:fld>
            <a:endParaRPr lang="it-IT"/>
          </a:p>
        </p:txBody>
      </p:sp>
      <p:sp>
        <p:nvSpPr>
          <p:cNvPr id="6" name="Segnaposto piè di pagina 5">
            <a:extLst>
              <a:ext uri="{FF2B5EF4-FFF2-40B4-BE49-F238E27FC236}">
                <a16:creationId xmlns:a16="http://schemas.microsoft.com/office/drawing/2014/main" id="{37C303F9-779C-4808-BFA8-801890629A4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ACB0B0A-3FE5-4AB7-8ADA-85BCC613610E}"/>
              </a:ext>
            </a:extLst>
          </p:cNvPr>
          <p:cNvSpPr>
            <a:spLocks noGrp="1"/>
          </p:cNvSpPr>
          <p:nvPr>
            <p:ph type="sldNum" sz="quarter" idx="12"/>
          </p:nvPr>
        </p:nvSpPr>
        <p:spPr/>
        <p:txBody>
          <a:bodyPr/>
          <a:lstStyle/>
          <a:p>
            <a:fld id="{A486917D-B3BC-4787-9EE9-8F2B75865E95}" type="slidenum">
              <a:rPr lang="it-IT" smtClean="0"/>
              <a:t>‹N›</a:t>
            </a:fld>
            <a:endParaRPr lang="it-IT"/>
          </a:p>
        </p:txBody>
      </p:sp>
    </p:spTree>
    <p:extLst>
      <p:ext uri="{BB962C8B-B14F-4D97-AF65-F5344CB8AC3E}">
        <p14:creationId xmlns:p14="http://schemas.microsoft.com/office/powerpoint/2010/main" val="56772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4ABE7BB-37AC-47F3-AC64-A6C17BF1A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5986A2B-7F3C-4BB8-A97B-CE0AE88BEF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91F7C3-17ED-451D-AE23-702425589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1765C-0E85-467E-8479-94057F98EC54}" type="datetimeFigureOut">
              <a:rPr lang="it-IT" smtClean="0"/>
              <a:t>28/05/2020</a:t>
            </a:fld>
            <a:endParaRPr lang="it-IT"/>
          </a:p>
        </p:txBody>
      </p:sp>
      <p:sp>
        <p:nvSpPr>
          <p:cNvPr id="5" name="Segnaposto piè di pagina 4">
            <a:extLst>
              <a:ext uri="{FF2B5EF4-FFF2-40B4-BE49-F238E27FC236}">
                <a16:creationId xmlns:a16="http://schemas.microsoft.com/office/drawing/2014/main" id="{FC03F0F4-A84E-4EEE-9324-AA937ECA6F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1CF54BA-45D7-4C5E-A43D-DCE016586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6917D-B3BC-4787-9EE9-8F2B75865E95}" type="slidenum">
              <a:rPr lang="it-IT" smtClean="0"/>
              <a:t>‹N›</a:t>
            </a:fld>
            <a:endParaRPr lang="it-IT"/>
          </a:p>
        </p:txBody>
      </p:sp>
    </p:spTree>
    <p:extLst>
      <p:ext uri="{BB962C8B-B14F-4D97-AF65-F5344CB8AC3E}">
        <p14:creationId xmlns:p14="http://schemas.microsoft.com/office/powerpoint/2010/main" val="1555330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file:///D:\Users\Andrea\Documents\Andrea\!!%20Formazione%20docenti%20Levi\Lezione%20del%2028-05-2020\Ingressi%20ogni%20ora%20con%20coefficiente%20angolare.ggb"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file:///D:\Users\Andrea\Documents\Andrea\!!%20Formazione%20docenti%20Levi\Lezione%20del%2028-05-2020\Ingressi%20ogni%20mezz'ora.gg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6.bin"/><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9.png"/><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1.png"/><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oleObject" Target="../embeddings/oleObject19.bin"/><Relationship Id="rId7" Type="http://schemas.openxmlformats.org/officeDocument/2006/relationships/hyperlink" Target="file:///D:\Users\Andrea\Documents\Andrea\!%20Fondazione%20Ducati\Presenze%20ogni%20mezz'ora%20cumulate%20solo%202%20aree.ggb"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4.wmf"/><Relationship Id="rId5" Type="http://schemas.openxmlformats.org/officeDocument/2006/relationships/oleObject" Target="../embeddings/oleObject20.bin"/><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file:///D:\Users\Andrea\Documents\Andrea\!!%20Formazione%20docenti%20Levi\Lezione%20del%2028-05-2020\Presenze%20ogni%20mezz'ora%20cumulate.ggb"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11" Type="http://schemas.openxmlformats.org/officeDocument/2006/relationships/image" Target="../media/image41.png"/><Relationship Id="rId5" Type="http://schemas.openxmlformats.org/officeDocument/2006/relationships/oleObject" Target="../embeddings/oleObject22.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6.bin"/><Relationship Id="rId5" Type="http://schemas.openxmlformats.org/officeDocument/2006/relationships/image" Target="../media/image41.png"/><Relationship Id="rId4" Type="http://schemas.openxmlformats.org/officeDocument/2006/relationships/image" Target="../media/image40.wmf"/></Relationships>
</file>

<file path=ppt/slides/_rels/slide35.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2.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44.wmf"/><Relationship Id="rId4" Type="http://schemas.openxmlformats.org/officeDocument/2006/relationships/image" Target="../media/image40.wmf"/><Relationship Id="rId9" Type="http://schemas.openxmlformats.org/officeDocument/2006/relationships/oleObject" Target="../embeddings/oleObject30.bin"/><Relationship Id="rId14" Type="http://schemas.openxmlformats.org/officeDocument/2006/relationships/image" Target="../media/image46.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50.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7.wmf"/><Relationship Id="rId11" Type="http://schemas.openxmlformats.org/officeDocument/2006/relationships/image" Target="../media/image49.wmf"/><Relationship Id="rId5" Type="http://schemas.openxmlformats.org/officeDocument/2006/relationships/oleObject" Target="../embeddings/oleObject34.bin"/><Relationship Id="rId10" Type="http://schemas.openxmlformats.org/officeDocument/2006/relationships/oleObject" Target="../embeddings/oleObject37.bin"/><Relationship Id="rId4" Type="http://schemas.openxmlformats.org/officeDocument/2006/relationships/image" Target="../media/image40.wmf"/><Relationship Id="rId9" Type="http://schemas.openxmlformats.org/officeDocument/2006/relationships/image" Target="../media/image48.wmf"/><Relationship Id="rId14" Type="http://schemas.openxmlformats.org/officeDocument/2006/relationships/oleObject" Target="../embeddings/oleObject39.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oleObject" Target="../embeddings/oleObject40.bin"/><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image" Target="../media/image40.wmf"/><Relationship Id="rId9" Type="http://schemas.openxmlformats.org/officeDocument/2006/relationships/image" Target="../media/image52.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57.wmf"/><Relationship Id="rId3" Type="http://schemas.openxmlformats.org/officeDocument/2006/relationships/image" Target="../media/image59.png"/><Relationship Id="rId7" Type="http://schemas.openxmlformats.org/officeDocument/2006/relationships/image" Target="../media/image54.wmf"/><Relationship Id="rId12"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58.wmf"/><Relationship Id="rId1" Type="http://schemas.openxmlformats.org/officeDocument/2006/relationships/vmlDrawing" Target="../drawings/vmlDrawing15.vml"/><Relationship Id="rId6" Type="http://schemas.openxmlformats.org/officeDocument/2006/relationships/oleObject" Target="../embeddings/oleObject45.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oleObject" Target="../embeddings/oleObject49.bin"/><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55.wmf"/><Relationship Id="rId14" Type="http://schemas.openxmlformats.org/officeDocument/2006/relationships/hyperlink" Target="file:///D:\Users\Andrea\Documents\Andrea\!!%20Formazione%20docenti%20Levi\Lezione%20del%2028-05-2020\figura%20cerchio.ggb" TargetMode="Externa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3.wmf"/><Relationship Id="rId3" Type="http://schemas.openxmlformats.org/officeDocument/2006/relationships/oleObject" Target="../embeddings/oleObject40.bin"/><Relationship Id="rId7" Type="http://schemas.openxmlformats.org/officeDocument/2006/relationships/image" Target="../media/image60.wmf"/><Relationship Id="rId12" Type="http://schemas.openxmlformats.org/officeDocument/2006/relationships/oleObject" Target="../embeddings/oleObject53.bin"/><Relationship Id="rId17" Type="http://schemas.openxmlformats.org/officeDocument/2006/relationships/image" Target="../media/image65.wmf"/><Relationship Id="rId2" Type="http://schemas.openxmlformats.org/officeDocument/2006/relationships/slideLayout" Target="../slideLayouts/slideLayout2.xml"/><Relationship Id="rId16" Type="http://schemas.openxmlformats.org/officeDocument/2006/relationships/oleObject" Target="../embeddings/oleObject55.bin"/><Relationship Id="rId1" Type="http://schemas.openxmlformats.org/officeDocument/2006/relationships/vmlDrawing" Target="../drawings/vmlDrawing16.vml"/><Relationship Id="rId6" Type="http://schemas.openxmlformats.org/officeDocument/2006/relationships/oleObject" Target="../embeddings/oleObject50.bin"/><Relationship Id="rId11" Type="http://schemas.openxmlformats.org/officeDocument/2006/relationships/image" Target="../media/image62.wmf"/><Relationship Id="rId5" Type="http://schemas.openxmlformats.org/officeDocument/2006/relationships/oleObject" Target="../embeddings/oleObject41.bin"/><Relationship Id="rId15" Type="http://schemas.openxmlformats.org/officeDocument/2006/relationships/image" Target="../media/image64.wmf"/><Relationship Id="rId10" Type="http://schemas.openxmlformats.org/officeDocument/2006/relationships/oleObject" Target="../embeddings/oleObject52.bin"/><Relationship Id="rId4" Type="http://schemas.openxmlformats.org/officeDocument/2006/relationships/image" Target="../media/image40.wmf"/><Relationship Id="rId9" Type="http://schemas.openxmlformats.org/officeDocument/2006/relationships/image" Target="../media/image61.wmf"/><Relationship Id="rId14" Type="http://schemas.openxmlformats.org/officeDocument/2006/relationships/oleObject" Target="../embeddings/oleObject5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oleObject" Target="../embeddings/oleObject40.bin"/><Relationship Id="rId7"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6.bin"/><Relationship Id="rId11" Type="http://schemas.openxmlformats.org/officeDocument/2006/relationships/image" Target="../media/image68.wmf"/><Relationship Id="rId5" Type="http://schemas.openxmlformats.org/officeDocument/2006/relationships/oleObject" Target="../embeddings/oleObject41.bin"/><Relationship Id="rId10" Type="http://schemas.openxmlformats.org/officeDocument/2006/relationships/oleObject" Target="../embeddings/oleObject58.bin"/><Relationship Id="rId4" Type="http://schemas.openxmlformats.org/officeDocument/2006/relationships/image" Target="../media/image40.wmf"/><Relationship Id="rId9" Type="http://schemas.openxmlformats.org/officeDocument/2006/relationships/image" Target="../media/image6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0.wmf"/><Relationship Id="rId5" Type="http://schemas.openxmlformats.org/officeDocument/2006/relationships/oleObject" Target="../embeddings/oleObject60.bin"/><Relationship Id="rId4" Type="http://schemas.openxmlformats.org/officeDocument/2006/relationships/image" Target="../media/image69.wmf"/></Relationships>
</file>

<file path=ppt/slides/_rels/slide42.xml.rels><?xml version="1.0" encoding="UTF-8" standalone="yes"?>
<Relationships xmlns="http://schemas.openxmlformats.org/package/2006/relationships"><Relationship Id="rId2" Type="http://schemas.openxmlformats.org/officeDocument/2006/relationships/hyperlink" Target="file:///D:\Users\Andrea\Documents\Andrea\!!%20Formazione%20docenti%20Levi\Lezione%20del%2028-05-2020\Dati%20portate.xls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2.bin"/><Relationship Id="rId5" Type="http://schemas.openxmlformats.org/officeDocument/2006/relationships/image" Target="../media/image72.wmf"/><Relationship Id="rId4" Type="http://schemas.openxmlformats.org/officeDocument/2006/relationships/oleObject" Target="../embeddings/oleObject6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file:///D:\Users\Andrea\Documents\Andrea\!!%20Formazione%20docenti%20Levi\Lezione%20del%2028-05-2020\Funzione%20portata%20P(t).ggb" TargetMode="External"/><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file:///D:\Users\Andrea\Documents\Andrea\!!%20Formazione%20docenti%20Levi\Lezione%20del%2028-05-2020\Funzione%20portata%20P(t).ggb"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file:///D:\Users\Andrea\Documents\Andrea\!%20Fondazione%20Ducati\Funzione%20portata%20P(t)%20con%20valore%20medio.ggb" TargetMode="External"/><Relationship Id="rId1" Type="http://schemas.openxmlformats.org/officeDocument/2006/relationships/slideLayout" Target="../slideLayouts/slideLayout2.xml"/><Relationship Id="rId4" Type="http://schemas.openxmlformats.org/officeDocument/2006/relationships/hyperlink" Target="file:///D:\Users\Andrea\Documents\Andrea\!!%20Formazione%20docenti%20Levi\Lezione%20del%2028-05-2020\Funzione%20portata%20P(t)%20con%20valore%20medio.ggb"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file:///D:\Users\Andrea\Documents\Andrea\!!%20Formazione%20docenti%20Levi\Lezione%20del%2028-05-2020\Funzione%20portata%20P(t)%20con%20poligonale%20ogni%2012%20minuti.ggb" TargetMode="External"/><Relationship Id="rId2" Type="http://schemas.openxmlformats.org/officeDocument/2006/relationships/hyperlink" Target="file:///D:\Users\Andrea\Documents\Andrea\!!%20Formazione%20docenti%20Levi\Lezione%20del%2028-05-2020\Funzione%20portata%20P(t)%20con%20poligonale%20ogni%2015%20minuti.ggb" TargetMode="External"/><Relationship Id="rId1" Type="http://schemas.openxmlformats.org/officeDocument/2006/relationships/slideLayout" Target="../slideLayouts/slideLayout2.xml"/><Relationship Id="rId4" Type="http://schemas.openxmlformats.org/officeDocument/2006/relationships/hyperlink" Target="file:///D:\Users\Andrea\Documents\Andrea\!!%20Formazione%20docenti%20Levi\Lezione%20del%2028-05-2020\Funzione%20portata%20P(t).ggb"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file:///D:\Users\Andrea\Documents\Andrea\!!%20Formazione%20docenti%20Levi\Lezione%20del%2028-05-2020\Portata%20in%20Excel%20crescente.xlsx" TargetMode="External"/><Relationship Id="rId3" Type="http://schemas.openxmlformats.org/officeDocument/2006/relationships/hyperlink" Target="file:///D:\Users\Andrea\Documents\Andrea\!!%20Formazione%20docenti%20Levi\Lezione%20del%2028-05-2020\funzione%20crescente.ggb" TargetMode="External"/><Relationship Id="rId7" Type="http://schemas.openxmlformats.org/officeDocument/2006/relationships/image" Target="../media/image77.wmf"/><Relationship Id="rId12"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64.bin"/><Relationship Id="rId11" Type="http://schemas.openxmlformats.org/officeDocument/2006/relationships/oleObject" Target="../embeddings/oleObject66.bin"/><Relationship Id="rId5" Type="http://schemas.openxmlformats.org/officeDocument/2006/relationships/image" Target="../media/image76.wmf"/><Relationship Id="rId10" Type="http://schemas.openxmlformats.org/officeDocument/2006/relationships/image" Target="../media/image78.wmf"/><Relationship Id="rId4" Type="http://schemas.openxmlformats.org/officeDocument/2006/relationships/oleObject" Target="../embeddings/oleObject63.bin"/><Relationship Id="rId9" Type="http://schemas.openxmlformats.org/officeDocument/2006/relationships/oleObject" Target="../embeddings/oleObject65.bin"/></Relationships>
</file>

<file path=ppt/slides/_rels/slide51.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hyperlink" Target="file:///D:\Users\Andrea\Documents\Andrea\!!%20Formazione%20docenti%20Levi\Lezione%20del%2028-05-2020\funzione%20crescente.ggb" TargetMode="External"/><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hyperlink" Target="file:///D:\Users\Andrea\Documents\Andrea\!!%20Formazione%20docenti%20Levi\Lezione%20del%2028-05-2020\Metodo%20dei%20trapezi.xlsx" TargetMode="External"/><Relationship Id="rId11" Type="http://schemas.openxmlformats.org/officeDocument/2006/relationships/image" Target="../media/image80.png"/><Relationship Id="rId5" Type="http://schemas.openxmlformats.org/officeDocument/2006/relationships/image" Target="../media/image77.wmf"/><Relationship Id="rId10" Type="http://schemas.openxmlformats.org/officeDocument/2006/relationships/image" Target="../media/image79.wmf"/><Relationship Id="rId4" Type="http://schemas.openxmlformats.org/officeDocument/2006/relationships/oleObject" Target="../embeddings/oleObject64.bin"/><Relationship Id="rId9" Type="http://schemas.openxmlformats.org/officeDocument/2006/relationships/oleObject" Target="../embeddings/oleObject67.bin"/></Relationships>
</file>

<file path=ppt/slides/_rels/slide52.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hyperlink" Target="file:///D:\Users\Andrea\Documents\Andrea\!!%20Formazione%20docenti%20Levi\Lezione%20del%2028-05-2020\funzione%20decrescente.ggb" TargetMode="External"/><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hyperlink" Target="file:///D:\Users\Andrea\Documents\Andrea\!!%20Formazione%20docenti%20Levi\Lezione%20del%2028-05-2020\Portata%20in%20Excel%20decrescente.xlsx" TargetMode="External"/><Relationship Id="rId5" Type="http://schemas.openxmlformats.org/officeDocument/2006/relationships/image" Target="../media/image77.wmf"/><Relationship Id="rId10" Type="http://schemas.openxmlformats.org/officeDocument/2006/relationships/image" Target="../media/image81.wmf"/><Relationship Id="rId4" Type="http://schemas.openxmlformats.org/officeDocument/2006/relationships/oleObject" Target="../embeddings/oleObject68.bin"/><Relationship Id="rId9" Type="http://schemas.openxmlformats.org/officeDocument/2006/relationships/oleObject" Target="../embeddings/oleObject70.bin"/></Relationships>
</file>

<file path=ppt/slides/_rels/slide53.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hyperlink" Target="file:///D:\Users\Andrea\Documents\Andrea\!!%20Formazione%20docenti%20Levi\Lezione%20del%2028-05-2020\Funzione%20non%20monotona.ggb" TargetMode="External"/><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hyperlink" Target="file:///D:\Users\Andrea\Documents\Andrea\!!%20Formazione%20docenti%20Levi\Lezione%20del%2028-05-2020\Portata%20in%20Excel%20non%20monotona.xlsx" TargetMode="External"/><Relationship Id="rId5" Type="http://schemas.openxmlformats.org/officeDocument/2006/relationships/image" Target="../media/image77.wmf"/><Relationship Id="rId10" Type="http://schemas.openxmlformats.org/officeDocument/2006/relationships/image" Target="../media/image82.wmf"/><Relationship Id="rId4" Type="http://schemas.openxmlformats.org/officeDocument/2006/relationships/oleObject" Target="../embeddings/oleObject71.bin"/><Relationship Id="rId9" Type="http://schemas.openxmlformats.org/officeDocument/2006/relationships/oleObject" Target="../embeddings/oleObject73.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file:///D:\Users\Andrea\Documents\Andrea\!!%20Formazione%20docenti%20Levi\Lezione%20del%2028-05-2020\Funzione%20empirica.xlsx" TargetMode="External"/><Relationship Id="rId3" Type="http://schemas.openxmlformats.org/officeDocument/2006/relationships/oleObject" Target="../embeddings/oleObject10.bin"/><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hyperlink" Target="file:///D:\Users\Andrea\Documents\Andrea\!!%20Formazione%20docenti%20Levi\Lezione%20del%2028-05-2020\funzione%20empirica.ggb" TargetMode="External"/><Relationship Id="rId10" Type="http://schemas.openxmlformats.org/officeDocument/2006/relationships/image" Target="../media/image14.wmf"/><Relationship Id="rId4" Type="http://schemas.openxmlformats.org/officeDocument/2006/relationships/image" Target="../media/image12.wmf"/><Relationship Id="rId9"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81198" y="2471364"/>
            <a:ext cx="11535508" cy="3570208"/>
          </a:xfrm>
          <a:prstGeom prst="rect">
            <a:avLst/>
          </a:prstGeom>
        </p:spPr>
        <p:txBody>
          <a:bodyPr wrap="square">
            <a:spAutoFit/>
          </a:bodyPr>
          <a:lstStyle/>
          <a:p>
            <a:pPr algn="ctr"/>
            <a:endParaRPr lang="it-IT" sz="3600" b="1" dirty="0"/>
          </a:p>
          <a:p>
            <a:pPr algn="ctr"/>
            <a:br>
              <a:rPr lang="it-IT" sz="3600" dirty="0"/>
            </a:br>
            <a:endParaRPr lang="it-IT" sz="3600" dirty="0"/>
          </a:p>
          <a:p>
            <a:pPr algn="ctr"/>
            <a:r>
              <a:rPr lang="it-IT" sz="2800" b="1" dirty="0">
                <a:effectLst/>
                <a:latin typeface="Helvetica" charset="0"/>
              </a:rPr>
              <a:t>Esperto: Andrea Spagni</a:t>
            </a:r>
            <a:endParaRPr lang="it-IT" sz="2800" b="1" dirty="0">
              <a:latin typeface="Helvetica" charset="0"/>
            </a:endParaRPr>
          </a:p>
          <a:p>
            <a:endParaRPr lang="it-IT" dirty="0">
              <a:latin typeface="Helvetica" charset="0"/>
            </a:endParaRPr>
          </a:p>
          <a:p>
            <a:pPr marL="285750" indent="-285750">
              <a:buFont typeface="Arial" panose="020B0604020202020204" pitchFamily="34" charset="0"/>
              <a:buChar char="•"/>
            </a:pPr>
            <a:r>
              <a:rPr lang="it-IT" dirty="0">
                <a:latin typeface="Helvetica" charset="0"/>
              </a:rPr>
              <a:t>Liceo Scientifico «A.F. </a:t>
            </a:r>
            <a:r>
              <a:rPr lang="it-IT" dirty="0" err="1">
                <a:latin typeface="Helvetica" charset="0"/>
              </a:rPr>
              <a:t>Formiggini</a:t>
            </a:r>
            <a:r>
              <a:rPr lang="it-IT" dirty="0">
                <a:latin typeface="Helvetica" charset="0"/>
              </a:rPr>
              <a:t>» Sassuolo (MO)</a:t>
            </a:r>
          </a:p>
          <a:p>
            <a:pPr marL="285750" indent="-285750">
              <a:buFont typeface="Arial" panose="020B0604020202020204" pitchFamily="34" charset="0"/>
              <a:buChar char="•"/>
            </a:pPr>
            <a:r>
              <a:rPr lang="it-IT" dirty="0">
                <a:latin typeface="Helvetica" charset="0"/>
              </a:rPr>
              <a:t>Docente a contratto per il corso di Fisica I nel corso di Laurea in «Ingegneria Meccatronica» presso il D.I.S.M.I dell’Università degli Studi di Modena e Reggio Emilia </a:t>
            </a:r>
          </a:p>
          <a:p>
            <a:pPr marL="285750" indent="-285750">
              <a:buFont typeface="Arial" panose="020B0604020202020204" pitchFamily="34" charset="0"/>
              <a:buChar char="•"/>
            </a:pPr>
            <a:r>
              <a:rPr lang="it-IT" dirty="0">
                <a:effectLst/>
                <a:latin typeface="Helvetica" charset="0"/>
              </a:rPr>
              <a:t>D</a:t>
            </a:r>
            <a:r>
              <a:rPr lang="it-IT" dirty="0">
                <a:latin typeface="Helvetica" charset="0"/>
              </a:rPr>
              <a:t>all’A.A. 2000-2001 fino all’A.A. 2014-2015 (Didattica della Fisica nei corsi S.S.I.S. e T.F.A.) </a:t>
            </a:r>
            <a:endParaRPr lang="it-IT" dirty="0">
              <a:effectLst/>
              <a:latin typeface="Helvetica" charset="0"/>
            </a:endParaRPr>
          </a:p>
        </p:txBody>
      </p:sp>
      <p:pic>
        <p:nvPicPr>
          <p:cNvPr id="2" name="Immagine 1">
            <a:extLst>
              <a:ext uri="{FF2B5EF4-FFF2-40B4-BE49-F238E27FC236}">
                <a16:creationId xmlns:a16="http://schemas.microsoft.com/office/drawing/2014/main" id="{35D98EC2-8F5F-42DE-ACB7-6385858D05B1}"/>
              </a:ext>
            </a:extLst>
          </p:cNvPr>
          <p:cNvPicPr>
            <a:picLocks noChangeAspect="1"/>
          </p:cNvPicPr>
          <p:nvPr/>
        </p:nvPicPr>
        <p:blipFill>
          <a:blip r:embed="rId2"/>
          <a:stretch>
            <a:fillRect/>
          </a:stretch>
        </p:blipFill>
        <p:spPr>
          <a:xfrm>
            <a:off x="2064193" y="0"/>
            <a:ext cx="8969517" cy="3680779"/>
          </a:xfrm>
          <a:prstGeom prst="rect">
            <a:avLst/>
          </a:prstGeom>
        </p:spPr>
      </p:pic>
    </p:spTree>
    <p:extLst>
      <p:ext uri="{BB962C8B-B14F-4D97-AF65-F5344CB8AC3E}">
        <p14:creationId xmlns:p14="http://schemas.microsoft.com/office/powerpoint/2010/main" val="86100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7DA0C-E64E-4DE3-9F06-2FC5EAF215E7}"/>
              </a:ext>
            </a:extLst>
          </p:cNvPr>
          <p:cNvSpPr>
            <a:spLocks noGrp="1"/>
          </p:cNvSpPr>
          <p:nvPr>
            <p:ph type="title" idx="4294967295"/>
          </p:nvPr>
        </p:nvSpPr>
        <p:spPr>
          <a:xfrm>
            <a:off x="1204913" y="365125"/>
            <a:ext cx="10987087" cy="1325563"/>
          </a:xfrm>
        </p:spPr>
        <p:txBody>
          <a:bodyPr>
            <a:normAutofit/>
          </a:bodyPr>
          <a:lstStyle/>
          <a:p>
            <a:pPr algn="ctr"/>
            <a:r>
              <a:rPr lang="it-IT" sz="3600" dirty="0">
                <a:solidFill>
                  <a:srgbClr val="FF0000"/>
                </a:solidFill>
              </a:rPr>
              <a:t>Esempi tratti dalla realtà (descrizione discreta): </a:t>
            </a:r>
            <a:br>
              <a:rPr lang="it-IT" sz="3600" dirty="0">
                <a:solidFill>
                  <a:srgbClr val="FF0000"/>
                </a:solidFill>
              </a:rPr>
            </a:br>
            <a:r>
              <a:rPr lang="it-IT" sz="3600" dirty="0">
                <a:solidFill>
                  <a:srgbClr val="FF0000"/>
                </a:solidFill>
              </a:rPr>
              <a:t>afflusso di clienti in un supermercato</a:t>
            </a:r>
          </a:p>
        </p:txBody>
      </p:sp>
      <p:sp>
        <p:nvSpPr>
          <p:cNvPr id="3" name="Segnaposto contenuto 2">
            <a:extLst>
              <a:ext uri="{FF2B5EF4-FFF2-40B4-BE49-F238E27FC236}">
                <a16:creationId xmlns:a16="http://schemas.microsoft.com/office/drawing/2014/main" id="{9331F4DD-4693-4A4E-AD40-6366E362E330}"/>
              </a:ext>
            </a:extLst>
          </p:cNvPr>
          <p:cNvSpPr>
            <a:spLocks noGrp="1"/>
          </p:cNvSpPr>
          <p:nvPr>
            <p:ph idx="4294967295"/>
          </p:nvPr>
        </p:nvSpPr>
        <p:spPr>
          <a:xfrm>
            <a:off x="0" y="1825625"/>
            <a:ext cx="10515600" cy="4351338"/>
          </a:xfrm>
        </p:spPr>
        <p:txBody>
          <a:bodyPr>
            <a:normAutofit fontScale="92500"/>
          </a:bodyPr>
          <a:lstStyle/>
          <a:p>
            <a:r>
              <a:rPr lang="it-IT"/>
              <a:t>Un supermercato apre alle ore 8.00 e fa orario continuato fino alle 20.00 </a:t>
            </a:r>
          </a:p>
          <a:p>
            <a:r>
              <a:rPr lang="it-IT"/>
              <a:t>All’ingresso è presente una fotocellula che registra, con una numerazione progressiva, ogni cliente che è entrato nel supermercato.</a:t>
            </a:r>
          </a:p>
          <a:p>
            <a:r>
              <a:rPr lang="it-IT"/>
              <a:t>Un addetto è incaricato di rilevare il numero di ingressi registrati fino a quel momento con cadenza oraria.</a:t>
            </a:r>
          </a:p>
          <a:p>
            <a:r>
              <a:rPr lang="it-IT"/>
              <a:t>In che modo l’addetto può comunicare in modo sintetico i dati rilevati ?</a:t>
            </a:r>
          </a:p>
          <a:p>
            <a:r>
              <a:rPr lang="it-IT"/>
              <a:t>Quali informazioni può da essi trarre, al fine di gestire il personale di sicurezza presente agli ingressi del supermercato in modo ottimale? </a:t>
            </a:r>
          </a:p>
          <a:p>
            <a:r>
              <a:rPr lang="it-IT"/>
              <a:t>In che modo si può migliorare la qualità delle informazioni ?</a:t>
            </a:r>
          </a:p>
          <a:p>
            <a:endParaRPr lang="it-IT"/>
          </a:p>
          <a:p>
            <a:endParaRPr lang="it-IT" dirty="0"/>
          </a:p>
        </p:txBody>
      </p:sp>
    </p:spTree>
    <p:extLst>
      <p:ext uri="{BB962C8B-B14F-4D97-AF65-F5344CB8AC3E}">
        <p14:creationId xmlns:p14="http://schemas.microsoft.com/office/powerpoint/2010/main" val="221495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06E19-7E2D-4DC9-B814-C458E70C7D91}"/>
              </a:ext>
            </a:extLst>
          </p:cNvPr>
          <p:cNvSpPr>
            <a:spLocks noGrp="1"/>
          </p:cNvSpPr>
          <p:nvPr>
            <p:ph type="title" idx="4294967295"/>
          </p:nvPr>
        </p:nvSpPr>
        <p:spPr>
          <a:xfrm>
            <a:off x="1676400" y="-69850"/>
            <a:ext cx="10515600" cy="1325563"/>
          </a:xfrm>
        </p:spPr>
        <p:txBody>
          <a:bodyPr/>
          <a:lstStyle/>
          <a:p>
            <a:r>
              <a:rPr lang="it-IT" sz="3600" dirty="0"/>
              <a:t>Rilevamento ingressi al supermercato (ogni ora)</a:t>
            </a:r>
          </a:p>
        </p:txBody>
      </p:sp>
      <p:sp>
        <p:nvSpPr>
          <p:cNvPr id="6" name="CasellaDiTesto 5">
            <a:extLst>
              <a:ext uri="{FF2B5EF4-FFF2-40B4-BE49-F238E27FC236}">
                <a16:creationId xmlns:a16="http://schemas.microsoft.com/office/drawing/2014/main" id="{C36BBFCA-E3DF-447B-B22C-AD1C7FF951F3}"/>
              </a:ext>
            </a:extLst>
          </p:cNvPr>
          <p:cNvSpPr txBox="1"/>
          <p:nvPr/>
        </p:nvSpPr>
        <p:spPr>
          <a:xfrm>
            <a:off x="452761" y="6027938"/>
            <a:ext cx="11256886" cy="369332"/>
          </a:xfrm>
          <a:prstGeom prst="rect">
            <a:avLst/>
          </a:prstGeom>
          <a:noFill/>
        </p:spPr>
        <p:txBody>
          <a:bodyPr wrap="square" rtlCol="0">
            <a:spAutoFit/>
          </a:bodyPr>
          <a:lstStyle/>
          <a:p>
            <a:r>
              <a:rPr lang="it-IT" dirty="0"/>
              <a:t>Prima osservazione: conviene mettere in ascissa il tempo trascorso dall’orario di apertura</a:t>
            </a:r>
          </a:p>
        </p:txBody>
      </p:sp>
      <p:graphicFrame>
        <p:nvGraphicFramePr>
          <p:cNvPr id="7" name="Tabella 6">
            <a:extLst>
              <a:ext uri="{FF2B5EF4-FFF2-40B4-BE49-F238E27FC236}">
                <a16:creationId xmlns:a16="http://schemas.microsoft.com/office/drawing/2014/main" id="{42ACF233-9692-4207-B711-6C5F4C824A2B}"/>
              </a:ext>
            </a:extLst>
          </p:cNvPr>
          <p:cNvGraphicFramePr>
            <a:graphicFrameLocks noGrp="1"/>
          </p:cNvGraphicFramePr>
          <p:nvPr>
            <p:extLst>
              <p:ext uri="{D42A27DB-BD31-4B8C-83A1-F6EECF244321}">
                <p14:modId xmlns:p14="http://schemas.microsoft.com/office/powerpoint/2010/main" val="3627091925"/>
              </p:ext>
            </p:extLst>
          </p:nvPr>
        </p:nvGraphicFramePr>
        <p:xfrm>
          <a:off x="452761" y="1088777"/>
          <a:ext cx="3809579" cy="4351340"/>
        </p:xfrm>
        <a:graphic>
          <a:graphicData uri="http://schemas.openxmlformats.org/drawingml/2006/table">
            <a:tbl>
              <a:tblPr>
                <a:tableStyleId>{5C22544A-7EE6-4342-B048-85BDC9FD1C3A}</a:tableStyleId>
              </a:tblPr>
              <a:tblGrid>
                <a:gridCol w="2028898">
                  <a:extLst>
                    <a:ext uri="{9D8B030D-6E8A-4147-A177-3AD203B41FA5}">
                      <a16:colId xmlns:a16="http://schemas.microsoft.com/office/drawing/2014/main" val="2097862990"/>
                    </a:ext>
                  </a:extLst>
                </a:gridCol>
                <a:gridCol w="1780681">
                  <a:extLst>
                    <a:ext uri="{9D8B030D-6E8A-4147-A177-3AD203B41FA5}">
                      <a16:colId xmlns:a16="http://schemas.microsoft.com/office/drawing/2014/main" val="3618055353"/>
                    </a:ext>
                  </a:extLst>
                </a:gridCol>
              </a:tblGrid>
              <a:tr h="310810">
                <a:tc>
                  <a:txBody>
                    <a:bodyPr/>
                    <a:lstStyle/>
                    <a:p>
                      <a:pPr algn="l" fontAlgn="b"/>
                      <a:r>
                        <a:rPr lang="it-IT" sz="1900" u="none" strike="noStrike">
                          <a:effectLst/>
                        </a:rPr>
                        <a:t>Ora di rilevamento</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l" fontAlgn="b"/>
                      <a:r>
                        <a:rPr lang="it-IT" sz="1900" u="none" strike="noStrike">
                          <a:effectLst/>
                        </a:rPr>
                        <a:t>N° ingressi</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3586055880"/>
                  </a:ext>
                </a:extLst>
              </a:tr>
              <a:tr h="310810">
                <a:tc>
                  <a:txBody>
                    <a:bodyPr/>
                    <a:lstStyle/>
                    <a:p>
                      <a:pPr algn="ctr" fontAlgn="b"/>
                      <a:r>
                        <a:rPr lang="it-IT" sz="1900" u="none" strike="noStrike">
                          <a:effectLst/>
                        </a:rPr>
                        <a:t>8:00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a:effectLst/>
                        </a:rPr>
                        <a:t>0</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3815160006"/>
                  </a:ext>
                </a:extLst>
              </a:tr>
              <a:tr h="310810">
                <a:tc>
                  <a:txBody>
                    <a:bodyPr/>
                    <a:lstStyle/>
                    <a:p>
                      <a:pPr algn="ctr" fontAlgn="b"/>
                      <a:r>
                        <a:rPr lang="it-IT" sz="1900" u="none" strike="noStrike">
                          <a:effectLst/>
                        </a:rPr>
                        <a:t>9:00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a:effectLst/>
                        </a:rPr>
                        <a:t>81</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3113705516"/>
                  </a:ext>
                </a:extLst>
              </a:tr>
              <a:tr h="310810">
                <a:tc>
                  <a:txBody>
                    <a:bodyPr/>
                    <a:lstStyle/>
                    <a:p>
                      <a:pPr algn="ctr" fontAlgn="b"/>
                      <a:r>
                        <a:rPr lang="it-IT" sz="1900" u="none" strike="noStrike">
                          <a:effectLst/>
                        </a:rPr>
                        <a:t>10:00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a:effectLst/>
                        </a:rPr>
                        <a:t>183</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2581384755"/>
                  </a:ext>
                </a:extLst>
              </a:tr>
              <a:tr h="310810">
                <a:tc>
                  <a:txBody>
                    <a:bodyPr/>
                    <a:lstStyle/>
                    <a:p>
                      <a:pPr algn="ctr" fontAlgn="b"/>
                      <a:r>
                        <a:rPr lang="it-IT" sz="1900" u="none" strike="noStrike">
                          <a:effectLst/>
                        </a:rPr>
                        <a:t>11:00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a:effectLst/>
                        </a:rPr>
                        <a:t>325</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2677295808"/>
                  </a:ext>
                </a:extLst>
              </a:tr>
              <a:tr h="310810">
                <a:tc>
                  <a:txBody>
                    <a:bodyPr/>
                    <a:lstStyle/>
                    <a:p>
                      <a:pPr algn="ctr" fontAlgn="b"/>
                      <a:r>
                        <a:rPr lang="it-IT" sz="1900" u="none" strike="noStrike">
                          <a:effectLst/>
                        </a:rPr>
                        <a:t>12:00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a:effectLst/>
                        </a:rPr>
                        <a:t>510</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4002202932"/>
                  </a:ext>
                </a:extLst>
              </a:tr>
              <a:tr h="310810">
                <a:tc>
                  <a:txBody>
                    <a:bodyPr/>
                    <a:lstStyle/>
                    <a:p>
                      <a:pPr algn="ctr" fontAlgn="b"/>
                      <a:r>
                        <a:rPr lang="it-IT" sz="1900" u="none" strike="noStrike">
                          <a:effectLst/>
                        </a:rPr>
                        <a:t>13:00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a:effectLst/>
                        </a:rPr>
                        <a:t>752</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3332474500"/>
                  </a:ext>
                </a:extLst>
              </a:tr>
              <a:tr h="310810">
                <a:tc>
                  <a:txBody>
                    <a:bodyPr/>
                    <a:lstStyle/>
                    <a:p>
                      <a:pPr algn="ctr" fontAlgn="b"/>
                      <a:r>
                        <a:rPr lang="it-IT" sz="1900" u="none" strike="noStrike" dirty="0">
                          <a:effectLst/>
                        </a:rPr>
                        <a:t>14:00</a:t>
                      </a:r>
                      <a:endParaRPr lang="it-IT" sz="1900" b="0" i="0" u="none" strike="noStrike" dirty="0">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dirty="0">
                          <a:effectLst/>
                        </a:rPr>
                        <a:t>911</a:t>
                      </a:r>
                      <a:endParaRPr lang="it-IT" sz="1900" b="0" i="0" u="none" strike="noStrike" dirty="0">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3764827219"/>
                  </a:ext>
                </a:extLst>
              </a:tr>
              <a:tr h="310810">
                <a:tc>
                  <a:txBody>
                    <a:bodyPr/>
                    <a:lstStyle/>
                    <a:p>
                      <a:pPr algn="ctr" fontAlgn="b"/>
                      <a:r>
                        <a:rPr lang="it-IT" sz="1900" u="none" strike="noStrike">
                          <a:effectLst/>
                        </a:rPr>
                        <a:t>15:00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a:effectLst/>
                        </a:rPr>
                        <a:t>985</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1919252195"/>
                  </a:ext>
                </a:extLst>
              </a:tr>
              <a:tr h="310810">
                <a:tc>
                  <a:txBody>
                    <a:bodyPr/>
                    <a:lstStyle/>
                    <a:p>
                      <a:pPr algn="ctr" fontAlgn="b"/>
                      <a:r>
                        <a:rPr lang="it-IT" sz="1900" u="none" strike="noStrike">
                          <a:effectLst/>
                        </a:rPr>
                        <a:t>16:00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a:effectLst/>
                        </a:rPr>
                        <a:t>1056</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1566396745"/>
                  </a:ext>
                </a:extLst>
              </a:tr>
              <a:tr h="310810">
                <a:tc>
                  <a:txBody>
                    <a:bodyPr/>
                    <a:lstStyle/>
                    <a:p>
                      <a:pPr algn="ctr" fontAlgn="b"/>
                      <a:r>
                        <a:rPr lang="it-IT" sz="1900" u="none" strike="noStrike">
                          <a:effectLst/>
                        </a:rPr>
                        <a:t>17:00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a:effectLst/>
                        </a:rPr>
                        <a:t>1167</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294898326"/>
                  </a:ext>
                </a:extLst>
              </a:tr>
              <a:tr h="310810">
                <a:tc>
                  <a:txBody>
                    <a:bodyPr/>
                    <a:lstStyle/>
                    <a:p>
                      <a:pPr algn="ctr" fontAlgn="b"/>
                      <a:r>
                        <a:rPr lang="it-IT" sz="1900" u="none" strike="noStrike">
                          <a:effectLst/>
                        </a:rPr>
                        <a:t>18:00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a:effectLst/>
                        </a:rPr>
                        <a:t>1360</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3255061314"/>
                  </a:ext>
                </a:extLst>
              </a:tr>
              <a:tr h="310810">
                <a:tc>
                  <a:txBody>
                    <a:bodyPr/>
                    <a:lstStyle/>
                    <a:p>
                      <a:pPr algn="ctr" fontAlgn="b"/>
                      <a:r>
                        <a:rPr lang="it-IT" sz="1900" u="none" strike="noStrike">
                          <a:effectLst/>
                        </a:rPr>
                        <a:t>19:00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a:effectLst/>
                        </a:rPr>
                        <a:t>1589</a:t>
                      </a:r>
                      <a:endParaRPr lang="it-IT" sz="1900" b="0" i="0" u="none" strike="noStrike">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1253938096"/>
                  </a:ext>
                </a:extLst>
              </a:tr>
              <a:tr h="310810">
                <a:tc>
                  <a:txBody>
                    <a:bodyPr/>
                    <a:lstStyle/>
                    <a:p>
                      <a:pPr algn="ctr" fontAlgn="b"/>
                      <a:r>
                        <a:rPr lang="it-IT" sz="1900" u="none" strike="noStrike">
                          <a:effectLst/>
                        </a:rPr>
                        <a:t>20:00</a:t>
                      </a:r>
                      <a:endParaRPr lang="it-IT" sz="1900" b="0" i="0" u="none" strike="noStrike">
                        <a:solidFill>
                          <a:srgbClr val="000000"/>
                        </a:solidFill>
                        <a:effectLst/>
                        <a:latin typeface="Calibri" panose="020F0502020204030204" pitchFamily="34" charset="0"/>
                      </a:endParaRPr>
                    </a:p>
                  </a:txBody>
                  <a:tcPr marL="6475" marR="6475" marT="6475" marB="0" anchor="b"/>
                </a:tc>
                <a:tc>
                  <a:txBody>
                    <a:bodyPr/>
                    <a:lstStyle/>
                    <a:p>
                      <a:pPr algn="ctr" fontAlgn="b"/>
                      <a:r>
                        <a:rPr lang="it-IT" sz="1900" u="none" strike="noStrike" dirty="0">
                          <a:effectLst/>
                        </a:rPr>
                        <a:t>1710</a:t>
                      </a:r>
                      <a:endParaRPr lang="it-IT" sz="1900" b="0" i="0" u="none" strike="noStrike" dirty="0">
                        <a:solidFill>
                          <a:srgbClr val="000000"/>
                        </a:solidFill>
                        <a:effectLst/>
                        <a:latin typeface="Calibri" panose="020F0502020204030204" pitchFamily="34" charset="0"/>
                      </a:endParaRPr>
                    </a:p>
                  </a:txBody>
                  <a:tcPr marL="6475" marR="6475" marT="6475" marB="0" anchor="b"/>
                </a:tc>
                <a:extLst>
                  <a:ext uri="{0D108BD9-81ED-4DB2-BD59-A6C34878D82A}">
                    <a16:rowId xmlns:a16="http://schemas.microsoft.com/office/drawing/2014/main" val="1051268642"/>
                  </a:ext>
                </a:extLst>
              </a:tr>
            </a:tbl>
          </a:graphicData>
        </a:graphic>
      </p:graphicFrame>
      <p:graphicFrame>
        <p:nvGraphicFramePr>
          <p:cNvPr id="9" name="Grafico 8">
            <a:extLst>
              <a:ext uri="{FF2B5EF4-FFF2-40B4-BE49-F238E27FC236}">
                <a16:creationId xmlns:a16="http://schemas.microsoft.com/office/drawing/2014/main" id="{25074C20-3916-4A2F-BA4A-3391DA0BAF73}"/>
              </a:ext>
            </a:extLst>
          </p:cNvPr>
          <p:cNvGraphicFramePr>
            <a:graphicFrameLocks/>
          </p:cNvGraphicFramePr>
          <p:nvPr>
            <p:extLst>
              <p:ext uri="{D42A27DB-BD31-4B8C-83A1-F6EECF244321}">
                <p14:modId xmlns:p14="http://schemas.microsoft.com/office/powerpoint/2010/main" val="265739047"/>
              </p:ext>
            </p:extLst>
          </p:nvPr>
        </p:nvGraphicFramePr>
        <p:xfrm>
          <a:off x="1062990" y="-419100"/>
          <a:ext cx="10066020" cy="769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81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2A6B68-FB9C-4207-9CD0-71FE5408542A}"/>
              </a:ext>
            </a:extLst>
          </p:cNvPr>
          <p:cNvSpPr>
            <a:spLocks noGrp="1"/>
          </p:cNvSpPr>
          <p:nvPr>
            <p:ph type="title" idx="4294967295"/>
          </p:nvPr>
        </p:nvSpPr>
        <p:spPr>
          <a:xfrm>
            <a:off x="0" y="365125"/>
            <a:ext cx="11744325" cy="1325563"/>
          </a:xfrm>
        </p:spPr>
        <p:txBody>
          <a:bodyPr>
            <a:normAutofit/>
          </a:bodyPr>
          <a:lstStyle/>
          <a:p>
            <a:pPr algn="ctr"/>
            <a:r>
              <a:rPr lang="it-IT" sz="3600" dirty="0"/>
              <a:t>Ingressi in funzione del tempo trascorso dal momento dell’apertura (ogni ora)</a:t>
            </a:r>
          </a:p>
        </p:txBody>
      </p:sp>
      <p:pic>
        <p:nvPicPr>
          <p:cNvPr id="10" name="Immagine 9">
            <a:extLst>
              <a:ext uri="{FF2B5EF4-FFF2-40B4-BE49-F238E27FC236}">
                <a16:creationId xmlns:a16="http://schemas.microsoft.com/office/drawing/2014/main" id="{65F5990C-6EFA-48B6-A7C2-6DE828907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6709"/>
            <a:ext cx="12192000" cy="4499582"/>
          </a:xfrm>
          <a:prstGeom prst="rect">
            <a:avLst/>
          </a:prstGeom>
        </p:spPr>
      </p:pic>
      <p:sp>
        <p:nvSpPr>
          <p:cNvPr id="14" name="CasellaDiTesto 13">
            <a:extLst>
              <a:ext uri="{FF2B5EF4-FFF2-40B4-BE49-F238E27FC236}">
                <a16:creationId xmlns:a16="http://schemas.microsoft.com/office/drawing/2014/main" id="{B0B4623C-A357-41E4-AB91-3001C495BEBE}"/>
              </a:ext>
            </a:extLst>
          </p:cNvPr>
          <p:cNvSpPr txBox="1"/>
          <p:nvPr/>
        </p:nvSpPr>
        <p:spPr>
          <a:xfrm>
            <a:off x="1466914" y="5996291"/>
            <a:ext cx="9550274" cy="923330"/>
          </a:xfrm>
          <a:prstGeom prst="rect">
            <a:avLst/>
          </a:prstGeom>
          <a:noFill/>
        </p:spPr>
        <p:txBody>
          <a:bodyPr wrap="square" rtlCol="0">
            <a:spAutoFit/>
          </a:bodyPr>
          <a:lstStyle/>
          <a:p>
            <a:r>
              <a:rPr lang="it-IT" dirty="0"/>
              <a:t>Una domanda cruciale: dal grafico ci s’accorge che, al fine di gestire il fabbisogno di personale, l’informazione fondamentale è conoscere il numero di ingressi per ora (cioè la rapidità di cambiamento del numero di ingressi) </a:t>
            </a:r>
          </a:p>
        </p:txBody>
      </p:sp>
    </p:spTree>
    <p:extLst>
      <p:ext uri="{BB962C8B-B14F-4D97-AF65-F5344CB8AC3E}">
        <p14:creationId xmlns:p14="http://schemas.microsoft.com/office/powerpoint/2010/main" val="114678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81BB1-7365-47B0-9808-4CFCFEF08475}"/>
              </a:ext>
            </a:extLst>
          </p:cNvPr>
          <p:cNvSpPr>
            <a:spLocks noGrp="1"/>
          </p:cNvSpPr>
          <p:nvPr>
            <p:ph type="title" idx="4294967295"/>
          </p:nvPr>
        </p:nvSpPr>
        <p:spPr>
          <a:xfrm>
            <a:off x="1676400" y="0"/>
            <a:ext cx="10515600" cy="1325563"/>
          </a:xfrm>
        </p:spPr>
        <p:txBody>
          <a:bodyPr>
            <a:normAutofit/>
          </a:bodyPr>
          <a:lstStyle/>
          <a:p>
            <a:pPr algn="ctr"/>
            <a:r>
              <a:rPr lang="it-IT" sz="3600" dirty="0"/>
              <a:t>Il concetto di coefficiente angolare</a:t>
            </a:r>
          </a:p>
        </p:txBody>
      </p:sp>
      <p:sp>
        <p:nvSpPr>
          <p:cNvPr id="3" name="CasellaDiTesto 2">
            <a:extLst>
              <a:ext uri="{FF2B5EF4-FFF2-40B4-BE49-F238E27FC236}">
                <a16:creationId xmlns:a16="http://schemas.microsoft.com/office/drawing/2014/main" id="{52C31969-1972-4D8C-8142-573F2E22ED55}"/>
              </a:ext>
            </a:extLst>
          </p:cNvPr>
          <p:cNvSpPr txBox="1"/>
          <p:nvPr/>
        </p:nvSpPr>
        <p:spPr>
          <a:xfrm>
            <a:off x="280219" y="905858"/>
            <a:ext cx="11631562" cy="1569660"/>
          </a:xfrm>
          <a:prstGeom prst="rect">
            <a:avLst/>
          </a:prstGeom>
          <a:noFill/>
        </p:spPr>
        <p:txBody>
          <a:bodyPr wrap="square" rtlCol="0">
            <a:spAutoFit/>
          </a:bodyPr>
          <a:lstStyle/>
          <a:p>
            <a:r>
              <a:rPr lang="it-IT" sz="2400" dirty="0"/>
              <a:t>Per quantificare l’informazione relativa alla rapidità di cambiamento potremmo unire i punti con dei segmenti di cui poi valutiamo la pendenza data dal rapporto tra la differenza delle ordinate e le differenza delle ascisse. In questo caso le pendenze (che chiameremo d’ora in poi i coefficienti angolari) hanno il significato di  </a:t>
            </a:r>
            <a:r>
              <a:rPr lang="it-IT" sz="2400" b="1" dirty="0"/>
              <a:t>N° di persone entrate per ora</a:t>
            </a:r>
          </a:p>
        </p:txBody>
      </p:sp>
      <p:pic>
        <p:nvPicPr>
          <p:cNvPr id="6" name="Immagine 5">
            <a:extLst>
              <a:ext uri="{FF2B5EF4-FFF2-40B4-BE49-F238E27FC236}">
                <a16:creationId xmlns:a16="http://schemas.microsoft.com/office/drawing/2014/main" id="{6A67CDF7-2B76-40E4-9C02-758156945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145" y="2538834"/>
            <a:ext cx="9935181" cy="4319166"/>
          </a:xfrm>
          <a:prstGeom prst="rect">
            <a:avLst/>
          </a:prstGeom>
        </p:spPr>
      </p:pic>
      <p:sp>
        <p:nvSpPr>
          <p:cNvPr id="4" name="Pulsante di azione: Avanti o successivo 3">
            <a:hlinkClick r:id="rId3" action="ppaction://hlinkfile" highlightClick="1"/>
            <a:extLst>
              <a:ext uri="{FF2B5EF4-FFF2-40B4-BE49-F238E27FC236}">
                <a16:creationId xmlns:a16="http://schemas.microsoft.com/office/drawing/2014/main" id="{105F2B73-82B1-4B55-ABDF-0700BCE8D219}"/>
              </a:ext>
            </a:extLst>
          </p:cNvPr>
          <p:cNvSpPr/>
          <p:nvPr/>
        </p:nvSpPr>
        <p:spPr>
          <a:xfrm>
            <a:off x="488272" y="3551068"/>
            <a:ext cx="834501" cy="4261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6140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81BB1-7365-47B0-9808-4CFCFEF08475}"/>
              </a:ext>
            </a:extLst>
          </p:cNvPr>
          <p:cNvSpPr>
            <a:spLocks noGrp="1"/>
          </p:cNvSpPr>
          <p:nvPr>
            <p:ph type="title" idx="4294967295"/>
          </p:nvPr>
        </p:nvSpPr>
        <p:spPr>
          <a:xfrm>
            <a:off x="1676400" y="-11113"/>
            <a:ext cx="10515600" cy="1325563"/>
          </a:xfrm>
        </p:spPr>
        <p:txBody>
          <a:bodyPr>
            <a:normAutofit/>
          </a:bodyPr>
          <a:lstStyle/>
          <a:p>
            <a:pPr algn="ctr"/>
            <a:r>
              <a:rPr lang="it-IT" sz="3600" dirty="0"/>
              <a:t>Il concetto di coefficiente angolare</a:t>
            </a:r>
          </a:p>
        </p:txBody>
      </p:sp>
      <p:sp>
        <p:nvSpPr>
          <p:cNvPr id="3" name="CasellaDiTesto 2">
            <a:extLst>
              <a:ext uri="{FF2B5EF4-FFF2-40B4-BE49-F238E27FC236}">
                <a16:creationId xmlns:a16="http://schemas.microsoft.com/office/drawing/2014/main" id="{52C31969-1972-4D8C-8142-573F2E22ED55}"/>
              </a:ext>
            </a:extLst>
          </p:cNvPr>
          <p:cNvSpPr txBox="1"/>
          <p:nvPr/>
        </p:nvSpPr>
        <p:spPr>
          <a:xfrm>
            <a:off x="471948" y="1106998"/>
            <a:ext cx="11631562" cy="1200329"/>
          </a:xfrm>
          <a:prstGeom prst="rect">
            <a:avLst/>
          </a:prstGeom>
          <a:noFill/>
        </p:spPr>
        <p:txBody>
          <a:bodyPr wrap="square" rtlCol="0">
            <a:spAutoFit/>
          </a:bodyPr>
          <a:lstStyle/>
          <a:p>
            <a:pPr algn="just"/>
            <a:r>
              <a:rPr lang="it-IT" sz="2400" dirty="0"/>
              <a:t>Valutando il rapporto tra la differenza delle ordinate/differenza delle ascisse degli estremi dei vari segmenti, cioè le pendenze dei vari segmenti (che chiameremo d’ora in poi i coefficienti angolari), esse assumono il significato di  </a:t>
            </a:r>
            <a:r>
              <a:rPr lang="it-IT" sz="2400" b="1" dirty="0"/>
              <a:t>N° di persone entrate per ora</a:t>
            </a:r>
          </a:p>
        </p:txBody>
      </p:sp>
      <p:graphicFrame>
        <p:nvGraphicFramePr>
          <p:cNvPr id="5" name="Oggetto 4">
            <a:extLst>
              <a:ext uri="{FF2B5EF4-FFF2-40B4-BE49-F238E27FC236}">
                <a16:creationId xmlns:a16="http://schemas.microsoft.com/office/drawing/2014/main" id="{9218A571-280F-48AF-80C0-A46302DB9401}"/>
              </a:ext>
            </a:extLst>
          </p:cNvPr>
          <p:cNvGraphicFramePr>
            <a:graphicFrameLocks noChangeAspect="1"/>
          </p:cNvGraphicFramePr>
          <p:nvPr>
            <p:extLst>
              <p:ext uri="{D42A27DB-BD31-4B8C-83A1-F6EECF244321}">
                <p14:modId xmlns:p14="http://schemas.microsoft.com/office/powerpoint/2010/main" val="2916395365"/>
              </p:ext>
            </p:extLst>
          </p:nvPr>
        </p:nvGraphicFramePr>
        <p:xfrm>
          <a:off x="4067222" y="2220790"/>
          <a:ext cx="3532064" cy="1177355"/>
        </p:xfrm>
        <a:graphic>
          <a:graphicData uri="http://schemas.openxmlformats.org/presentationml/2006/ole">
            <mc:AlternateContent xmlns:mc="http://schemas.openxmlformats.org/markup-compatibility/2006">
              <mc:Choice xmlns:v="urn:schemas-microsoft-com:vml" Requires="v">
                <p:oleObj spid="_x0000_s2235" name="Equation" r:id="rId3" imgW="1295280" imgH="431640" progId="Equation.DSMT4">
                  <p:embed/>
                </p:oleObj>
              </mc:Choice>
              <mc:Fallback>
                <p:oleObj name="Equation" r:id="rId3" imgW="1295280" imgH="431640" progId="Equation.DSMT4">
                  <p:embed/>
                  <p:pic>
                    <p:nvPicPr>
                      <p:cNvPr id="0" name=""/>
                      <p:cNvPicPr/>
                      <p:nvPr/>
                    </p:nvPicPr>
                    <p:blipFill>
                      <a:blip r:embed="rId4"/>
                      <a:stretch>
                        <a:fillRect/>
                      </a:stretch>
                    </p:blipFill>
                    <p:spPr>
                      <a:xfrm>
                        <a:off x="4067222" y="2220790"/>
                        <a:ext cx="3532064" cy="1177355"/>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B1B6AE66-192C-4240-A86B-B501AB322690}"/>
              </a:ext>
            </a:extLst>
          </p:cNvPr>
          <p:cNvSpPr txBox="1"/>
          <p:nvPr/>
        </p:nvSpPr>
        <p:spPr>
          <a:xfrm>
            <a:off x="471948" y="3593957"/>
            <a:ext cx="11239130" cy="3046988"/>
          </a:xfrm>
          <a:prstGeom prst="rect">
            <a:avLst/>
          </a:prstGeom>
          <a:noFill/>
        </p:spPr>
        <p:txBody>
          <a:bodyPr wrap="square" rtlCol="0">
            <a:spAutoFit/>
          </a:bodyPr>
          <a:lstStyle/>
          <a:p>
            <a:pPr algn="just"/>
            <a:r>
              <a:rPr lang="it-IT" sz="2400" dirty="0"/>
              <a:t>Il coefficiente angolare del segmento ci consente di esprimere il numero di ingressi come Aree di </a:t>
            </a:r>
            <a:r>
              <a:rPr lang="it-IT" sz="2400" dirty="0" err="1"/>
              <a:t>sottografici</a:t>
            </a:r>
            <a:r>
              <a:rPr lang="it-IT" sz="2400" dirty="0"/>
              <a:t>; l’idea è molto semplice: essendo</a:t>
            </a:r>
          </a:p>
          <a:p>
            <a:pPr algn="just"/>
            <a:endParaRPr lang="it-IT" sz="2400" dirty="0"/>
          </a:p>
          <a:p>
            <a:pPr algn="just"/>
            <a:endParaRPr lang="it-IT" sz="2400" dirty="0"/>
          </a:p>
          <a:p>
            <a:pPr algn="just"/>
            <a:endParaRPr lang="it-IT" sz="2400" dirty="0"/>
          </a:p>
          <a:p>
            <a:pPr algn="just"/>
            <a:r>
              <a:rPr lang="it-IT" sz="2400" dirty="0"/>
              <a:t>Possiamo costruire una funzione a tratti come quella mostrata nel grafico seguente, ove in ordinata mettiamo il valore del coefficiente angolare relativo a due rilevamenti successivi.</a:t>
            </a:r>
          </a:p>
        </p:txBody>
      </p:sp>
      <p:graphicFrame>
        <p:nvGraphicFramePr>
          <p:cNvPr id="8" name="Oggetto 7">
            <a:extLst>
              <a:ext uri="{FF2B5EF4-FFF2-40B4-BE49-F238E27FC236}">
                <a16:creationId xmlns:a16="http://schemas.microsoft.com/office/drawing/2014/main" id="{E892E373-5D4E-45A6-883F-699AAF145222}"/>
              </a:ext>
            </a:extLst>
          </p:cNvPr>
          <p:cNvGraphicFramePr>
            <a:graphicFrameLocks noChangeAspect="1"/>
          </p:cNvGraphicFramePr>
          <p:nvPr>
            <p:extLst>
              <p:ext uri="{D42A27DB-BD31-4B8C-83A1-F6EECF244321}">
                <p14:modId xmlns:p14="http://schemas.microsoft.com/office/powerpoint/2010/main" val="3914143243"/>
              </p:ext>
            </p:extLst>
          </p:nvPr>
        </p:nvGraphicFramePr>
        <p:xfrm>
          <a:off x="4597400" y="4621213"/>
          <a:ext cx="2470150" cy="700087"/>
        </p:xfrm>
        <a:graphic>
          <a:graphicData uri="http://schemas.openxmlformats.org/presentationml/2006/ole">
            <mc:AlternateContent xmlns:mc="http://schemas.openxmlformats.org/markup-compatibility/2006">
              <mc:Choice xmlns:v="urn:schemas-microsoft-com:vml" Requires="v">
                <p:oleObj spid="_x0000_s2236" name="Equation" r:id="rId5" imgW="850680" imgH="241200" progId="Equation.DSMT4">
                  <p:embed/>
                </p:oleObj>
              </mc:Choice>
              <mc:Fallback>
                <p:oleObj name="Equation" r:id="rId5" imgW="850680" imgH="241200" progId="Equation.DSMT4">
                  <p:embed/>
                  <p:pic>
                    <p:nvPicPr>
                      <p:cNvPr id="5" name="Oggetto 4">
                        <a:extLst>
                          <a:ext uri="{FF2B5EF4-FFF2-40B4-BE49-F238E27FC236}">
                            <a16:creationId xmlns:a16="http://schemas.microsoft.com/office/drawing/2014/main" id="{9218A571-280F-48AF-80C0-A46302DB9401}"/>
                          </a:ext>
                        </a:extLst>
                      </p:cNvPr>
                      <p:cNvPicPr/>
                      <p:nvPr/>
                    </p:nvPicPr>
                    <p:blipFill>
                      <a:blip r:embed="rId6"/>
                      <a:stretch>
                        <a:fillRect/>
                      </a:stretch>
                    </p:blipFill>
                    <p:spPr>
                      <a:xfrm>
                        <a:off x="4597400" y="4621213"/>
                        <a:ext cx="2470150" cy="700087"/>
                      </a:xfrm>
                      <a:prstGeom prst="rect">
                        <a:avLst/>
                      </a:prstGeom>
                    </p:spPr>
                  </p:pic>
                </p:oleObj>
              </mc:Fallback>
            </mc:AlternateContent>
          </a:graphicData>
        </a:graphic>
      </p:graphicFrame>
    </p:spTree>
    <p:extLst>
      <p:ext uri="{BB962C8B-B14F-4D97-AF65-F5344CB8AC3E}">
        <p14:creationId xmlns:p14="http://schemas.microsoft.com/office/powerpoint/2010/main" val="726849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4C6BDC-3740-4DF6-B7C9-009A6E2B6B56}"/>
              </a:ext>
            </a:extLst>
          </p:cNvPr>
          <p:cNvSpPr>
            <a:spLocks noGrp="1"/>
          </p:cNvSpPr>
          <p:nvPr>
            <p:ph type="title" idx="4294967295"/>
          </p:nvPr>
        </p:nvSpPr>
        <p:spPr>
          <a:xfrm>
            <a:off x="0" y="0"/>
            <a:ext cx="10515600" cy="387350"/>
          </a:xfrm>
        </p:spPr>
        <p:txBody>
          <a:bodyPr>
            <a:normAutofit fontScale="90000"/>
          </a:bodyPr>
          <a:lstStyle/>
          <a:p>
            <a:pPr algn="ctr"/>
            <a:r>
              <a:rPr lang="it-IT" sz="3600" dirty="0"/>
              <a:t>Ingressi «cumulati»</a:t>
            </a:r>
          </a:p>
        </p:txBody>
      </p:sp>
      <p:pic>
        <p:nvPicPr>
          <p:cNvPr id="7" name="Immagine 6">
            <a:extLst>
              <a:ext uri="{FF2B5EF4-FFF2-40B4-BE49-F238E27FC236}">
                <a16:creationId xmlns:a16="http://schemas.microsoft.com/office/drawing/2014/main" id="{6363E312-E764-4EDD-904D-FC236E7CE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54" y="1150374"/>
            <a:ext cx="11941989" cy="5525729"/>
          </a:xfrm>
          <a:prstGeom prst="rect">
            <a:avLst/>
          </a:prstGeom>
        </p:spPr>
      </p:pic>
      <p:sp>
        <p:nvSpPr>
          <p:cNvPr id="8" name="CasellaDiTesto 7">
            <a:extLst>
              <a:ext uri="{FF2B5EF4-FFF2-40B4-BE49-F238E27FC236}">
                <a16:creationId xmlns:a16="http://schemas.microsoft.com/office/drawing/2014/main" id="{148E004A-8BCD-47E4-B287-6A7D6C992A45}"/>
              </a:ext>
            </a:extLst>
          </p:cNvPr>
          <p:cNvSpPr txBox="1"/>
          <p:nvPr/>
        </p:nvSpPr>
        <p:spPr>
          <a:xfrm>
            <a:off x="2709498" y="193448"/>
            <a:ext cx="9340645" cy="2862322"/>
          </a:xfrm>
          <a:prstGeom prst="rect">
            <a:avLst/>
          </a:prstGeom>
          <a:noFill/>
        </p:spPr>
        <p:txBody>
          <a:bodyPr wrap="square" rtlCol="0">
            <a:spAutoFit/>
          </a:bodyPr>
          <a:lstStyle/>
          <a:p>
            <a:r>
              <a:rPr lang="it-IT" sz="2000" dirty="0">
                <a:solidFill>
                  <a:srgbClr val="FF0000"/>
                </a:solidFill>
              </a:rPr>
              <a:t>Osservazioni:</a:t>
            </a:r>
          </a:p>
          <a:p>
            <a:pPr marL="285750" indent="-285750">
              <a:buFont typeface="Arial" panose="020B0604020202020204" pitchFamily="34" charset="0"/>
              <a:buChar char="•"/>
            </a:pPr>
            <a:r>
              <a:rPr lang="it-IT" sz="2000" dirty="0">
                <a:solidFill>
                  <a:srgbClr val="FF0000"/>
                </a:solidFill>
              </a:rPr>
              <a:t>Il coefficiente angolare assume il significato di N° di clienti entrati/ora</a:t>
            </a:r>
          </a:p>
          <a:p>
            <a:pPr marL="285750" indent="-285750">
              <a:buFont typeface="Arial" panose="020B0604020202020204" pitchFamily="34" charset="0"/>
              <a:buChar char="•"/>
            </a:pPr>
            <a:r>
              <a:rPr lang="it-IT" sz="2000" dirty="0">
                <a:solidFill>
                  <a:srgbClr val="FF0000"/>
                </a:solidFill>
              </a:rPr>
              <a:t>L’area dei vari rettangoli assume il significato di persone entrate in quell’ora</a:t>
            </a:r>
          </a:p>
          <a:p>
            <a:pPr marL="285750" indent="-285750">
              <a:buFont typeface="Arial" panose="020B0604020202020204" pitchFamily="34" charset="0"/>
              <a:buChar char="•"/>
            </a:pPr>
            <a:r>
              <a:rPr lang="it-IT" sz="2000" b="1" u="sng" dirty="0">
                <a:solidFill>
                  <a:srgbClr val="FF0000"/>
                </a:solidFill>
              </a:rPr>
              <a:t>In questo caso e solo in questo caso</a:t>
            </a:r>
            <a:r>
              <a:rPr lang="it-IT" sz="2000" dirty="0">
                <a:solidFill>
                  <a:srgbClr val="FF0000"/>
                </a:solidFill>
              </a:rPr>
              <a:t>, il valore dell’area coincide con i valori delle ordinate: ciò è dovuto al fatto che l’intervallo tra una rilevazione e l’altra è pari ad un’ora (cioè all’unita di misura del tempo)</a:t>
            </a:r>
          </a:p>
          <a:p>
            <a:pPr marL="285750" indent="-285750">
              <a:buFont typeface="Arial" panose="020B0604020202020204" pitchFamily="34" charset="0"/>
              <a:buChar char="•"/>
            </a:pPr>
            <a:r>
              <a:rPr lang="it-IT" sz="2000" dirty="0">
                <a:solidFill>
                  <a:srgbClr val="FF0000"/>
                </a:solidFill>
              </a:rPr>
              <a:t>In realtà per conoscere il numero di ingressi è necessario sapere quante persone ci sono all’istante t=0 (questo sarà un fatto generale dei grafici delle grandezze «derivate», cioè dei coefficienti angolari)</a:t>
            </a:r>
          </a:p>
        </p:txBody>
      </p:sp>
    </p:spTree>
    <p:extLst>
      <p:ext uri="{BB962C8B-B14F-4D97-AF65-F5344CB8AC3E}">
        <p14:creationId xmlns:p14="http://schemas.microsoft.com/office/powerpoint/2010/main" val="20549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06E19-7E2D-4DC9-B814-C458E70C7D91}"/>
              </a:ext>
            </a:extLst>
          </p:cNvPr>
          <p:cNvSpPr>
            <a:spLocks noGrp="1"/>
          </p:cNvSpPr>
          <p:nvPr>
            <p:ph type="title" idx="4294967295"/>
          </p:nvPr>
        </p:nvSpPr>
        <p:spPr>
          <a:xfrm>
            <a:off x="1676400" y="-3175"/>
            <a:ext cx="10515600" cy="1325563"/>
          </a:xfrm>
        </p:spPr>
        <p:txBody>
          <a:bodyPr>
            <a:normAutofit/>
          </a:bodyPr>
          <a:lstStyle/>
          <a:p>
            <a:r>
              <a:rPr lang="it-IT" sz="3600" dirty="0"/>
              <a:t>Rilevamento ingressi al supermercato (ogni mezz’ora)</a:t>
            </a:r>
          </a:p>
        </p:txBody>
      </p:sp>
      <p:graphicFrame>
        <p:nvGraphicFramePr>
          <p:cNvPr id="4" name="Tabella 3">
            <a:extLst>
              <a:ext uri="{FF2B5EF4-FFF2-40B4-BE49-F238E27FC236}">
                <a16:creationId xmlns:a16="http://schemas.microsoft.com/office/drawing/2014/main" id="{F7689854-D34C-4360-8ACD-9CFEF6F1835B}"/>
              </a:ext>
            </a:extLst>
          </p:cNvPr>
          <p:cNvGraphicFramePr>
            <a:graphicFrameLocks noGrp="1"/>
          </p:cNvGraphicFramePr>
          <p:nvPr>
            <p:extLst>
              <p:ext uri="{D42A27DB-BD31-4B8C-83A1-F6EECF244321}">
                <p14:modId xmlns:p14="http://schemas.microsoft.com/office/powerpoint/2010/main" val="1656205925"/>
              </p:ext>
            </p:extLst>
          </p:nvPr>
        </p:nvGraphicFramePr>
        <p:xfrm>
          <a:off x="199676" y="1144759"/>
          <a:ext cx="2871998" cy="5638022"/>
        </p:xfrm>
        <a:graphic>
          <a:graphicData uri="http://schemas.openxmlformats.org/drawingml/2006/table">
            <a:tbl>
              <a:tblPr>
                <a:tableStyleId>{5C22544A-7EE6-4342-B048-85BDC9FD1C3A}</a:tableStyleId>
              </a:tblPr>
              <a:tblGrid>
                <a:gridCol w="1529563">
                  <a:extLst>
                    <a:ext uri="{9D8B030D-6E8A-4147-A177-3AD203B41FA5}">
                      <a16:colId xmlns:a16="http://schemas.microsoft.com/office/drawing/2014/main" val="967641368"/>
                    </a:ext>
                  </a:extLst>
                </a:gridCol>
                <a:gridCol w="1342435">
                  <a:extLst>
                    <a:ext uri="{9D8B030D-6E8A-4147-A177-3AD203B41FA5}">
                      <a16:colId xmlns:a16="http://schemas.microsoft.com/office/drawing/2014/main" val="1843835052"/>
                    </a:ext>
                  </a:extLst>
                </a:gridCol>
              </a:tblGrid>
              <a:tr h="210455">
                <a:tc>
                  <a:txBody>
                    <a:bodyPr/>
                    <a:lstStyle/>
                    <a:p>
                      <a:pPr algn="l" fontAlgn="b"/>
                      <a:r>
                        <a:rPr lang="it-IT" sz="1400" b="1" i="0" u="none" strike="noStrike" baseline="0" dirty="0">
                          <a:effectLst/>
                        </a:rPr>
                        <a:t>Ora di rilevamento</a:t>
                      </a:r>
                      <a:endParaRPr lang="it-IT" sz="1400" b="1"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l" fontAlgn="b"/>
                      <a:r>
                        <a:rPr lang="it-IT" sz="1400" b="1" i="0" u="none" strike="noStrike" baseline="0" dirty="0">
                          <a:effectLst/>
                        </a:rPr>
                        <a:t>N° ingressi</a:t>
                      </a:r>
                      <a:endParaRPr lang="it-IT" sz="1400" b="1"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945626848"/>
                  </a:ext>
                </a:extLst>
              </a:tr>
              <a:tr h="210455">
                <a:tc>
                  <a:txBody>
                    <a:bodyPr/>
                    <a:lstStyle/>
                    <a:p>
                      <a:pPr algn="ctr" fontAlgn="b"/>
                      <a:r>
                        <a:rPr lang="it-IT" sz="1400" u="none" strike="noStrike" baseline="0" dirty="0">
                          <a:effectLst/>
                        </a:rPr>
                        <a:t>8:00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a:effectLst/>
                        </a:rPr>
                        <a:t>0</a:t>
                      </a:r>
                      <a:endParaRPr lang="it-IT" sz="1400" b="0" i="0" u="none" strike="noStrike" baseline="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244120527"/>
                  </a:ext>
                </a:extLst>
              </a:tr>
              <a:tr h="210455">
                <a:tc>
                  <a:txBody>
                    <a:bodyPr/>
                    <a:lstStyle/>
                    <a:p>
                      <a:pPr algn="ctr" fontAlgn="b"/>
                      <a:r>
                        <a:rPr lang="it-IT" sz="1400" u="none" strike="noStrike" baseline="0" dirty="0">
                          <a:effectLst/>
                        </a:rPr>
                        <a:t>8:30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35</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361309662"/>
                  </a:ext>
                </a:extLst>
              </a:tr>
              <a:tr h="210455">
                <a:tc>
                  <a:txBody>
                    <a:bodyPr/>
                    <a:lstStyle/>
                    <a:p>
                      <a:pPr algn="ctr" fontAlgn="b"/>
                      <a:r>
                        <a:rPr lang="it-IT" sz="1400" u="none" strike="noStrike" baseline="0">
                          <a:effectLst/>
                        </a:rPr>
                        <a:t>9:00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81</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216466997"/>
                  </a:ext>
                </a:extLst>
              </a:tr>
              <a:tr h="210455">
                <a:tc>
                  <a:txBody>
                    <a:bodyPr/>
                    <a:lstStyle/>
                    <a:p>
                      <a:pPr algn="ctr" fontAlgn="b"/>
                      <a:r>
                        <a:rPr lang="it-IT" sz="1400" u="none" strike="noStrike" baseline="0">
                          <a:effectLst/>
                        </a:rPr>
                        <a:t>9:30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130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473494561"/>
                  </a:ext>
                </a:extLst>
              </a:tr>
              <a:tr h="210455">
                <a:tc>
                  <a:txBody>
                    <a:bodyPr/>
                    <a:lstStyle/>
                    <a:p>
                      <a:pPr algn="ctr" fontAlgn="b"/>
                      <a:r>
                        <a:rPr lang="it-IT" sz="1400" u="none" strike="noStrike" baseline="0">
                          <a:effectLst/>
                        </a:rPr>
                        <a:t>10:00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183</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2253892028"/>
                  </a:ext>
                </a:extLst>
              </a:tr>
              <a:tr h="210455">
                <a:tc>
                  <a:txBody>
                    <a:bodyPr/>
                    <a:lstStyle/>
                    <a:p>
                      <a:pPr algn="ctr" fontAlgn="b"/>
                      <a:r>
                        <a:rPr lang="it-IT" sz="1400" u="none" strike="noStrike" baseline="0">
                          <a:effectLst/>
                        </a:rPr>
                        <a:t>10:30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240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797367104"/>
                  </a:ext>
                </a:extLst>
              </a:tr>
              <a:tr h="210455">
                <a:tc>
                  <a:txBody>
                    <a:bodyPr/>
                    <a:lstStyle/>
                    <a:p>
                      <a:pPr algn="ctr" fontAlgn="b"/>
                      <a:r>
                        <a:rPr lang="it-IT" sz="1400" u="none" strike="noStrike" baseline="0">
                          <a:effectLst/>
                        </a:rPr>
                        <a:t>11:00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325</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643684252"/>
                  </a:ext>
                </a:extLst>
              </a:tr>
              <a:tr h="210455">
                <a:tc>
                  <a:txBody>
                    <a:bodyPr/>
                    <a:lstStyle/>
                    <a:p>
                      <a:pPr algn="ctr" fontAlgn="b"/>
                      <a:r>
                        <a:rPr lang="it-IT" sz="1400" u="none" strike="noStrike" baseline="0">
                          <a:effectLst/>
                        </a:rPr>
                        <a:t>11:30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414</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303142118"/>
                  </a:ext>
                </a:extLst>
              </a:tr>
              <a:tr h="210455">
                <a:tc>
                  <a:txBody>
                    <a:bodyPr/>
                    <a:lstStyle/>
                    <a:p>
                      <a:pPr algn="ctr" fontAlgn="b"/>
                      <a:r>
                        <a:rPr lang="it-IT" sz="1400" u="none" strike="noStrike" baseline="0">
                          <a:effectLst/>
                        </a:rPr>
                        <a:t>12:00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510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730894974"/>
                  </a:ext>
                </a:extLst>
              </a:tr>
              <a:tr h="210455">
                <a:tc>
                  <a:txBody>
                    <a:bodyPr/>
                    <a:lstStyle/>
                    <a:p>
                      <a:pPr algn="ctr" fontAlgn="b"/>
                      <a:r>
                        <a:rPr lang="it-IT" sz="1400" u="none" strike="noStrike" baseline="0">
                          <a:effectLst/>
                        </a:rPr>
                        <a:t>12:30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626</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750033283"/>
                  </a:ext>
                </a:extLst>
              </a:tr>
              <a:tr h="210455">
                <a:tc>
                  <a:txBody>
                    <a:bodyPr/>
                    <a:lstStyle/>
                    <a:p>
                      <a:pPr algn="ctr" fontAlgn="b"/>
                      <a:r>
                        <a:rPr lang="it-IT" sz="1400" u="none" strike="noStrike" baseline="0">
                          <a:effectLst/>
                        </a:rPr>
                        <a:t>13:00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752</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783422069"/>
                  </a:ext>
                </a:extLst>
              </a:tr>
              <a:tr h="210455">
                <a:tc>
                  <a:txBody>
                    <a:bodyPr/>
                    <a:lstStyle/>
                    <a:p>
                      <a:pPr algn="ctr" fontAlgn="b"/>
                      <a:r>
                        <a:rPr lang="it-IT" sz="1400" u="none" strike="noStrike" baseline="0">
                          <a:effectLst/>
                        </a:rPr>
                        <a:t>13:30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843</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436699009"/>
                  </a:ext>
                </a:extLst>
              </a:tr>
              <a:tr h="210455">
                <a:tc>
                  <a:txBody>
                    <a:bodyPr/>
                    <a:lstStyle/>
                    <a:p>
                      <a:pPr algn="ctr" fontAlgn="b"/>
                      <a:r>
                        <a:rPr lang="it-IT" sz="1400" u="none" strike="noStrike" baseline="0">
                          <a:effectLst/>
                        </a:rPr>
                        <a:t>14:00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911</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73856872"/>
                  </a:ext>
                </a:extLst>
              </a:tr>
              <a:tr h="210455">
                <a:tc>
                  <a:txBody>
                    <a:bodyPr/>
                    <a:lstStyle/>
                    <a:p>
                      <a:pPr algn="ctr" fontAlgn="b"/>
                      <a:r>
                        <a:rPr lang="it-IT" sz="1400" u="none" strike="noStrike" baseline="0">
                          <a:effectLst/>
                        </a:rPr>
                        <a:t>14:30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950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12637048"/>
                  </a:ext>
                </a:extLst>
              </a:tr>
              <a:tr h="210455">
                <a:tc>
                  <a:txBody>
                    <a:bodyPr/>
                    <a:lstStyle/>
                    <a:p>
                      <a:pPr algn="ctr" fontAlgn="b"/>
                      <a:r>
                        <a:rPr lang="it-IT" sz="1400" u="none" strike="noStrike" baseline="0">
                          <a:effectLst/>
                        </a:rPr>
                        <a:t>15:00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985</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2717999462"/>
                  </a:ext>
                </a:extLst>
              </a:tr>
              <a:tr h="210455">
                <a:tc>
                  <a:txBody>
                    <a:bodyPr/>
                    <a:lstStyle/>
                    <a:p>
                      <a:pPr algn="ctr" fontAlgn="b"/>
                      <a:r>
                        <a:rPr lang="it-IT" sz="1400" u="none" strike="noStrike" baseline="0">
                          <a:effectLst/>
                        </a:rPr>
                        <a:t>15:30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1017</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655646919"/>
                  </a:ext>
                </a:extLst>
              </a:tr>
              <a:tr h="210455">
                <a:tc>
                  <a:txBody>
                    <a:bodyPr/>
                    <a:lstStyle/>
                    <a:p>
                      <a:pPr algn="ctr" fontAlgn="b"/>
                      <a:r>
                        <a:rPr lang="it-IT" sz="1400" u="none" strike="noStrike" baseline="0">
                          <a:effectLst/>
                        </a:rPr>
                        <a:t>16:00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1056</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4263265459"/>
                  </a:ext>
                </a:extLst>
              </a:tr>
              <a:tr h="210455">
                <a:tc>
                  <a:txBody>
                    <a:bodyPr/>
                    <a:lstStyle/>
                    <a:p>
                      <a:pPr algn="ctr" fontAlgn="b"/>
                      <a:r>
                        <a:rPr lang="it-IT" sz="1400" u="none" strike="noStrike" baseline="0">
                          <a:effectLst/>
                        </a:rPr>
                        <a:t>16:30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1116</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941285037"/>
                  </a:ext>
                </a:extLst>
              </a:tr>
              <a:tr h="210455">
                <a:tc>
                  <a:txBody>
                    <a:bodyPr/>
                    <a:lstStyle/>
                    <a:p>
                      <a:pPr algn="ctr" fontAlgn="b"/>
                      <a:r>
                        <a:rPr lang="it-IT" sz="1400" u="none" strike="noStrike" baseline="0">
                          <a:effectLst/>
                        </a:rPr>
                        <a:t>17:00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1167</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2243910112"/>
                  </a:ext>
                </a:extLst>
              </a:tr>
              <a:tr h="210455">
                <a:tc>
                  <a:txBody>
                    <a:bodyPr/>
                    <a:lstStyle/>
                    <a:p>
                      <a:pPr algn="ctr" fontAlgn="b"/>
                      <a:r>
                        <a:rPr lang="it-IT" sz="1400" u="none" strike="noStrike" baseline="0">
                          <a:effectLst/>
                        </a:rPr>
                        <a:t>17:30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1263</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873286985"/>
                  </a:ext>
                </a:extLst>
              </a:tr>
              <a:tr h="210455">
                <a:tc>
                  <a:txBody>
                    <a:bodyPr/>
                    <a:lstStyle/>
                    <a:p>
                      <a:pPr algn="ctr" fontAlgn="b"/>
                      <a:r>
                        <a:rPr lang="it-IT" sz="1400" u="none" strike="noStrike" baseline="0">
                          <a:effectLst/>
                        </a:rPr>
                        <a:t>18:00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1360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216698698"/>
                  </a:ext>
                </a:extLst>
              </a:tr>
              <a:tr h="210455">
                <a:tc>
                  <a:txBody>
                    <a:bodyPr/>
                    <a:lstStyle/>
                    <a:p>
                      <a:pPr algn="ctr" fontAlgn="b"/>
                      <a:r>
                        <a:rPr lang="it-IT" sz="1400" u="none" strike="noStrike" baseline="0">
                          <a:effectLst/>
                        </a:rPr>
                        <a:t>18:30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1471</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034690168"/>
                  </a:ext>
                </a:extLst>
              </a:tr>
              <a:tr h="210455">
                <a:tc>
                  <a:txBody>
                    <a:bodyPr/>
                    <a:lstStyle/>
                    <a:p>
                      <a:pPr algn="ctr" fontAlgn="b"/>
                      <a:r>
                        <a:rPr lang="it-IT" sz="1400" u="none" strike="noStrike" baseline="0">
                          <a:effectLst/>
                        </a:rPr>
                        <a:t>19:00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1589</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14728336"/>
                  </a:ext>
                </a:extLst>
              </a:tr>
              <a:tr h="210455">
                <a:tc>
                  <a:txBody>
                    <a:bodyPr/>
                    <a:lstStyle/>
                    <a:p>
                      <a:pPr algn="ctr" fontAlgn="b"/>
                      <a:r>
                        <a:rPr lang="it-IT" sz="1400" u="none" strike="noStrike" baseline="0">
                          <a:effectLst/>
                        </a:rPr>
                        <a:t>19:30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1652</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962610911"/>
                  </a:ext>
                </a:extLst>
              </a:tr>
              <a:tr h="210455">
                <a:tc>
                  <a:txBody>
                    <a:bodyPr/>
                    <a:lstStyle/>
                    <a:p>
                      <a:pPr algn="ctr" fontAlgn="b"/>
                      <a:r>
                        <a:rPr lang="it-IT" sz="1400" u="none" strike="noStrike" baseline="0">
                          <a:effectLst/>
                        </a:rPr>
                        <a:t>20:00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1710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074563570"/>
                  </a:ext>
                </a:extLst>
              </a:tr>
            </a:tbl>
          </a:graphicData>
        </a:graphic>
      </p:graphicFrame>
      <p:graphicFrame>
        <p:nvGraphicFramePr>
          <p:cNvPr id="9" name="Grafico 8">
            <a:extLst>
              <a:ext uri="{FF2B5EF4-FFF2-40B4-BE49-F238E27FC236}">
                <a16:creationId xmlns:a16="http://schemas.microsoft.com/office/drawing/2014/main" id="{C0959B8E-43FE-4D5E-B1FC-600BDA28FC9B}"/>
              </a:ext>
            </a:extLst>
          </p:cNvPr>
          <p:cNvGraphicFramePr>
            <a:graphicFrameLocks/>
          </p:cNvGraphicFramePr>
          <p:nvPr>
            <p:extLst>
              <p:ext uri="{D42A27DB-BD31-4B8C-83A1-F6EECF244321}">
                <p14:modId xmlns:p14="http://schemas.microsoft.com/office/powerpoint/2010/main" val="2457063499"/>
              </p:ext>
            </p:extLst>
          </p:nvPr>
        </p:nvGraphicFramePr>
        <p:xfrm>
          <a:off x="3620609" y="797139"/>
          <a:ext cx="7787197" cy="59856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9206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2A6B68-FB9C-4207-9CD0-71FE5408542A}"/>
              </a:ext>
            </a:extLst>
          </p:cNvPr>
          <p:cNvSpPr>
            <a:spLocks noGrp="1"/>
          </p:cNvSpPr>
          <p:nvPr>
            <p:ph type="title" idx="4294967295"/>
          </p:nvPr>
        </p:nvSpPr>
        <p:spPr>
          <a:xfrm>
            <a:off x="0" y="92075"/>
            <a:ext cx="10515600" cy="620713"/>
          </a:xfrm>
        </p:spPr>
        <p:txBody>
          <a:bodyPr>
            <a:normAutofit fontScale="90000"/>
          </a:bodyPr>
          <a:lstStyle/>
          <a:p>
            <a:r>
              <a:rPr lang="it-IT"/>
              <a:t>Ingressi in funzione del tempo trascorso dal momento dell’apertura (ogni mezz’ora)</a:t>
            </a:r>
            <a:endParaRPr lang="it-IT" dirty="0"/>
          </a:p>
        </p:txBody>
      </p:sp>
      <p:sp>
        <p:nvSpPr>
          <p:cNvPr id="13" name="Pulsante di azione: Avanti o successivo 12">
            <a:hlinkClick r:id="rId2" action="ppaction://hlinkfile" highlightClick="1"/>
            <a:extLst>
              <a:ext uri="{FF2B5EF4-FFF2-40B4-BE49-F238E27FC236}">
                <a16:creationId xmlns:a16="http://schemas.microsoft.com/office/drawing/2014/main" id="{0F023E6A-2C25-437D-A79C-694EAAF6C324}"/>
              </a:ext>
            </a:extLst>
          </p:cNvPr>
          <p:cNvSpPr/>
          <p:nvPr/>
        </p:nvSpPr>
        <p:spPr>
          <a:xfrm>
            <a:off x="502687" y="6033345"/>
            <a:ext cx="1120878" cy="45008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B0B4623C-A357-41E4-AB91-3001C495BEBE}"/>
              </a:ext>
            </a:extLst>
          </p:cNvPr>
          <p:cNvSpPr txBox="1"/>
          <p:nvPr/>
        </p:nvSpPr>
        <p:spPr>
          <a:xfrm>
            <a:off x="2399070" y="5996291"/>
            <a:ext cx="9550274" cy="923330"/>
          </a:xfrm>
          <a:prstGeom prst="rect">
            <a:avLst/>
          </a:prstGeom>
          <a:noFill/>
        </p:spPr>
        <p:txBody>
          <a:bodyPr wrap="square" rtlCol="0">
            <a:spAutoFit/>
          </a:bodyPr>
          <a:lstStyle/>
          <a:p>
            <a:r>
              <a:rPr lang="it-IT" dirty="0"/>
              <a:t>Una domanda cruciale: dal grafico ci s’accorge che, al fine di gestire il fabbisogno di personale, l’informazione fondamentale è conoscere il numero di ingressi per ora (cioè la rapidità di cambiamento) </a:t>
            </a:r>
          </a:p>
        </p:txBody>
      </p:sp>
      <p:pic>
        <p:nvPicPr>
          <p:cNvPr id="7" name="Immagine 6">
            <a:extLst>
              <a:ext uri="{FF2B5EF4-FFF2-40B4-BE49-F238E27FC236}">
                <a16:creationId xmlns:a16="http://schemas.microsoft.com/office/drawing/2014/main" id="{FC561D9B-6FA6-461B-94EA-79B0EA872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6130"/>
            <a:ext cx="12192000" cy="4651618"/>
          </a:xfrm>
          <a:prstGeom prst="rect">
            <a:avLst/>
          </a:prstGeom>
        </p:spPr>
      </p:pic>
    </p:spTree>
    <p:extLst>
      <p:ext uri="{BB962C8B-B14F-4D97-AF65-F5344CB8AC3E}">
        <p14:creationId xmlns:p14="http://schemas.microsoft.com/office/powerpoint/2010/main" val="307682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16D11F-1A3F-43CB-82E1-5D80A5D50999}"/>
              </a:ext>
            </a:extLst>
          </p:cNvPr>
          <p:cNvSpPr>
            <a:spLocks noGrp="1"/>
          </p:cNvSpPr>
          <p:nvPr>
            <p:ph type="title" idx="4294967295"/>
          </p:nvPr>
        </p:nvSpPr>
        <p:spPr>
          <a:xfrm>
            <a:off x="0" y="92075"/>
            <a:ext cx="10515600" cy="620713"/>
          </a:xfrm>
        </p:spPr>
        <p:txBody>
          <a:bodyPr>
            <a:normAutofit fontScale="90000"/>
          </a:bodyPr>
          <a:lstStyle/>
          <a:p>
            <a:r>
              <a:rPr lang="it-IT"/>
              <a:t>Il concetto di coefficiente angolare (ogni mezz’ora)</a:t>
            </a:r>
            <a:endParaRPr lang="it-IT" dirty="0"/>
          </a:p>
        </p:txBody>
      </p:sp>
      <p:pic>
        <p:nvPicPr>
          <p:cNvPr id="4" name="Immagine 3">
            <a:extLst>
              <a:ext uri="{FF2B5EF4-FFF2-40B4-BE49-F238E27FC236}">
                <a16:creationId xmlns:a16="http://schemas.microsoft.com/office/drawing/2014/main" id="{8F5C3C33-E929-4381-B0F0-503FA2E0E936}"/>
              </a:ext>
            </a:extLst>
          </p:cNvPr>
          <p:cNvPicPr>
            <a:picLocks noChangeAspect="1"/>
          </p:cNvPicPr>
          <p:nvPr/>
        </p:nvPicPr>
        <p:blipFill>
          <a:blip r:embed="rId2"/>
          <a:stretch>
            <a:fillRect/>
          </a:stretch>
        </p:blipFill>
        <p:spPr>
          <a:xfrm>
            <a:off x="0" y="1283337"/>
            <a:ext cx="12192000" cy="4291326"/>
          </a:xfrm>
          <a:prstGeom prst="rect">
            <a:avLst/>
          </a:prstGeom>
        </p:spPr>
      </p:pic>
    </p:spTree>
    <p:extLst>
      <p:ext uri="{BB962C8B-B14F-4D97-AF65-F5344CB8AC3E}">
        <p14:creationId xmlns:p14="http://schemas.microsoft.com/office/powerpoint/2010/main" val="171492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81BB1-7365-47B0-9808-4CFCFEF08475}"/>
              </a:ext>
            </a:extLst>
          </p:cNvPr>
          <p:cNvSpPr>
            <a:spLocks noGrp="1"/>
          </p:cNvSpPr>
          <p:nvPr>
            <p:ph type="title" idx="4294967295"/>
          </p:nvPr>
        </p:nvSpPr>
        <p:spPr>
          <a:xfrm>
            <a:off x="0" y="92075"/>
            <a:ext cx="10515600" cy="649288"/>
          </a:xfrm>
        </p:spPr>
        <p:txBody>
          <a:bodyPr>
            <a:normAutofit fontScale="90000"/>
          </a:bodyPr>
          <a:lstStyle/>
          <a:p>
            <a:r>
              <a:rPr lang="it-IT" dirty="0"/>
              <a:t>Il concetto di coefficiente angolare (ogni mezz’ora)</a:t>
            </a:r>
          </a:p>
        </p:txBody>
      </p:sp>
      <p:sp>
        <p:nvSpPr>
          <p:cNvPr id="3" name="CasellaDiTesto 2">
            <a:extLst>
              <a:ext uri="{FF2B5EF4-FFF2-40B4-BE49-F238E27FC236}">
                <a16:creationId xmlns:a16="http://schemas.microsoft.com/office/drawing/2014/main" id="{52C31969-1972-4D8C-8142-573F2E22ED55}"/>
              </a:ext>
            </a:extLst>
          </p:cNvPr>
          <p:cNvSpPr txBox="1"/>
          <p:nvPr/>
        </p:nvSpPr>
        <p:spPr>
          <a:xfrm>
            <a:off x="471948" y="741621"/>
            <a:ext cx="11631562" cy="1938992"/>
          </a:xfrm>
          <a:prstGeom prst="rect">
            <a:avLst/>
          </a:prstGeom>
          <a:noFill/>
        </p:spPr>
        <p:txBody>
          <a:bodyPr wrap="square" rtlCol="0">
            <a:spAutoFit/>
          </a:bodyPr>
          <a:lstStyle/>
          <a:p>
            <a:pPr algn="just"/>
            <a:r>
              <a:rPr lang="it-IT" sz="2400" dirty="0"/>
              <a:t>Si osservi che in anche questo caso, valutando il rapporto tra la differenza delle ordinate/differenza delle ascisse degli estremi dei vari segmenti, le pendenze (che chiameremo d’ora in poi i coefficienti angolari) conservano il significato di  </a:t>
            </a:r>
            <a:r>
              <a:rPr lang="it-IT" sz="2400" b="1" dirty="0"/>
              <a:t>N° di persone entrate per ora, anche se il tempo di rilevamento è ogni mezz’ora. </a:t>
            </a:r>
          </a:p>
          <a:p>
            <a:r>
              <a:rPr lang="it-IT" sz="2400" dirty="0"/>
              <a:t>Quello che è importante chiarire è che, in ogni caso, essendo</a:t>
            </a:r>
          </a:p>
        </p:txBody>
      </p:sp>
      <p:graphicFrame>
        <p:nvGraphicFramePr>
          <p:cNvPr id="5" name="Oggetto 4">
            <a:extLst>
              <a:ext uri="{FF2B5EF4-FFF2-40B4-BE49-F238E27FC236}">
                <a16:creationId xmlns:a16="http://schemas.microsoft.com/office/drawing/2014/main" id="{9218A571-280F-48AF-80C0-A46302DB9401}"/>
              </a:ext>
            </a:extLst>
          </p:cNvPr>
          <p:cNvGraphicFramePr>
            <a:graphicFrameLocks noChangeAspect="1"/>
          </p:cNvGraphicFramePr>
          <p:nvPr>
            <p:extLst>
              <p:ext uri="{D42A27DB-BD31-4B8C-83A1-F6EECF244321}">
                <p14:modId xmlns:p14="http://schemas.microsoft.com/office/powerpoint/2010/main" val="1266846913"/>
              </p:ext>
            </p:extLst>
          </p:nvPr>
        </p:nvGraphicFramePr>
        <p:xfrm>
          <a:off x="3871913" y="3003550"/>
          <a:ext cx="3762375" cy="1254125"/>
        </p:xfrm>
        <a:graphic>
          <a:graphicData uri="http://schemas.openxmlformats.org/presentationml/2006/ole">
            <mc:AlternateContent xmlns:mc="http://schemas.openxmlformats.org/markup-compatibility/2006">
              <mc:Choice xmlns:v="urn:schemas-microsoft-com:vml" Requires="v">
                <p:oleObj spid="_x0000_s3254" name="Equation" r:id="rId3" imgW="1295280" imgH="431640" progId="Equation.DSMT4">
                  <p:embed/>
                </p:oleObj>
              </mc:Choice>
              <mc:Fallback>
                <p:oleObj name="Equation" r:id="rId3" imgW="1295280" imgH="431640" progId="Equation.DSMT4">
                  <p:embed/>
                  <p:pic>
                    <p:nvPicPr>
                      <p:cNvPr id="5" name="Oggetto 4">
                        <a:extLst>
                          <a:ext uri="{FF2B5EF4-FFF2-40B4-BE49-F238E27FC236}">
                            <a16:creationId xmlns:a16="http://schemas.microsoft.com/office/drawing/2014/main" id="{9218A571-280F-48AF-80C0-A46302DB9401}"/>
                          </a:ext>
                        </a:extLst>
                      </p:cNvPr>
                      <p:cNvPicPr/>
                      <p:nvPr/>
                    </p:nvPicPr>
                    <p:blipFill>
                      <a:blip r:embed="rId4"/>
                      <a:stretch>
                        <a:fillRect/>
                      </a:stretch>
                    </p:blipFill>
                    <p:spPr>
                      <a:xfrm>
                        <a:off x="3871913" y="3003550"/>
                        <a:ext cx="3762375" cy="1254125"/>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B1B6AE66-192C-4240-A86B-B501AB322690}"/>
              </a:ext>
            </a:extLst>
          </p:cNvPr>
          <p:cNvSpPr txBox="1"/>
          <p:nvPr/>
        </p:nvSpPr>
        <p:spPr>
          <a:xfrm>
            <a:off x="541538" y="4739148"/>
            <a:ext cx="11239130" cy="830997"/>
          </a:xfrm>
          <a:prstGeom prst="rect">
            <a:avLst/>
          </a:prstGeom>
          <a:noFill/>
        </p:spPr>
        <p:txBody>
          <a:bodyPr wrap="square" rtlCol="0">
            <a:spAutoFit/>
          </a:bodyPr>
          <a:lstStyle/>
          <a:p>
            <a:pPr algn="just"/>
            <a:r>
              <a:rPr lang="it-IT" sz="2400" dirty="0"/>
              <a:t>è ancora vero che esso fornisce uno strumento per valutare, in modo «cumulato» , la variazione della grandezza rappresentata sull’asse delle ordinate, cioè</a:t>
            </a:r>
          </a:p>
        </p:txBody>
      </p:sp>
      <p:graphicFrame>
        <p:nvGraphicFramePr>
          <p:cNvPr id="8" name="Oggetto 7">
            <a:extLst>
              <a:ext uri="{FF2B5EF4-FFF2-40B4-BE49-F238E27FC236}">
                <a16:creationId xmlns:a16="http://schemas.microsoft.com/office/drawing/2014/main" id="{E892E373-5D4E-45A6-883F-699AAF145222}"/>
              </a:ext>
            </a:extLst>
          </p:cNvPr>
          <p:cNvGraphicFramePr>
            <a:graphicFrameLocks noChangeAspect="1"/>
          </p:cNvGraphicFramePr>
          <p:nvPr>
            <p:extLst>
              <p:ext uri="{D42A27DB-BD31-4B8C-83A1-F6EECF244321}">
                <p14:modId xmlns:p14="http://schemas.microsoft.com/office/powerpoint/2010/main" val="203051536"/>
              </p:ext>
            </p:extLst>
          </p:nvPr>
        </p:nvGraphicFramePr>
        <p:xfrm>
          <a:off x="4516438" y="5873750"/>
          <a:ext cx="2471737" cy="700088"/>
        </p:xfrm>
        <a:graphic>
          <a:graphicData uri="http://schemas.openxmlformats.org/presentationml/2006/ole">
            <mc:AlternateContent xmlns:mc="http://schemas.openxmlformats.org/markup-compatibility/2006">
              <mc:Choice xmlns:v="urn:schemas-microsoft-com:vml" Requires="v">
                <p:oleObj spid="_x0000_s3255" name="Equation" r:id="rId5" imgW="850680" imgH="241200" progId="Equation.DSMT4">
                  <p:embed/>
                </p:oleObj>
              </mc:Choice>
              <mc:Fallback>
                <p:oleObj name="Equation" r:id="rId5" imgW="850680" imgH="241200" progId="Equation.DSMT4">
                  <p:embed/>
                  <p:pic>
                    <p:nvPicPr>
                      <p:cNvPr id="8" name="Oggetto 7">
                        <a:extLst>
                          <a:ext uri="{FF2B5EF4-FFF2-40B4-BE49-F238E27FC236}">
                            <a16:creationId xmlns:a16="http://schemas.microsoft.com/office/drawing/2014/main" id="{E892E373-5D4E-45A6-883F-699AAF145222}"/>
                          </a:ext>
                        </a:extLst>
                      </p:cNvPr>
                      <p:cNvPicPr/>
                      <p:nvPr/>
                    </p:nvPicPr>
                    <p:blipFill>
                      <a:blip r:embed="rId6"/>
                      <a:stretch>
                        <a:fillRect/>
                      </a:stretch>
                    </p:blipFill>
                    <p:spPr>
                      <a:xfrm>
                        <a:off x="4516438" y="5873750"/>
                        <a:ext cx="2471737" cy="700088"/>
                      </a:xfrm>
                      <a:prstGeom prst="rect">
                        <a:avLst/>
                      </a:prstGeom>
                    </p:spPr>
                  </p:pic>
                </p:oleObj>
              </mc:Fallback>
            </mc:AlternateContent>
          </a:graphicData>
        </a:graphic>
      </p:graphicFrame>
    </p:spTree>
    <p:extLst>
      <p:ext uri="{BB962C8B-B14F-4D97-AF65-F5344CB8AC3E}">
        <p14:creationId xmlns:p14="http://schemas.microsoft.com/office/powerpoint/2010/main" val="189553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15985C-6DA6-4A63-9FFA-BD15B9A861B6}"/>
              </a:ext>
            </a:extLst>
          </p:cNvPr>
          <p:cNvSpPr>
            <a:spLocks noGrp="1"/>
          </p:cNvSpPr>
          <p:nvPr>
            <p:ph type="title" idx="4294967295"/>
          </p:nvPr>
        </p:nvSpPr>
        <p:spPr>
          <a:xfrm>
            <a:off x="1676400" y="484188"/>
            <a:ext cx="10515600" cy="620712"/>
          </a:xfrm>
        </p:spPr>
        <p:txBody>
          <a:bodyPr>
            <a:normAutofit fontScale="90000"/>
          </a:bodyPr>
          <a:lstStyle/>
          <a:p>
            <a:r>
              <a:rPr lang="it-IT" dirty="0"/>
              <a:t>Lezione del 28-05-2020</a:t>
            </a:r>
          </a:p>
        </p:txBody>
      </p:sp>
      <p:sp>
        <p:nvSpPr>
          <p:cNvPr id="3" name="CasellaDiTesto 2">
            <a:extLst>
              <a:ext uri="{FF2B5EF4-FFF2-40B4-BE49-F238E27FC236}">
                <a16:creationId xmlns:a16="http://schemas.microsoft.com/office/drawing/2014/main" id="{109A5BB1-0074-4C69-A51D-580FABAF1634}"/>
              </a:ext>
            </a:extLst>
          </p:cNvPr>
          <p:cNvSpPr txBox="1"/>
          <p:nvPr/>
        </p:nvSpPr>
        <p:spPr>
          <a:xfrm>
            <a:off x="722671" y="1696065"/>
            <a:ext cx="10515600" cy="1754326"/>
          </a:xfrm>
          <a:prstGeom prst="rect">
            <a:avLst/>
          </a:prstGeom>
          <a:noFill/>
        </p:spPr>
        <p:txBody>
          <a:bodyPr wrap="square" rtlCol="0">
            <a:spAutoFit/>
          </a:bodyPr>
          <a:lstStyle/>
          <a:p>
            <a:pPr algn="ctr"/>
            <a:r>
              <a:rPr lang="it-IT" sz="3600" b="1" dirty="0"/>
              <a:t>Introduzione elementare al calcolo integro-differenziale: come descriviamo l’evoluzione di un fenomeno variabile nel tempo ?</a:t>
            </a:r>
          </a:p>
        </p:txBody>
      </p:sp>
    </p:spTree>
    <p:extLst>
      <p:ext uri="{BB962C8B-B14F-4D97-AF65-F5344CB8AC3E}">
        <p14:creationId xmlns:p14="http://schemas.microsoft.com/office/powerpoint/2010/main" val="561364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4C6BDC-3740-4DF6-B7C9-009A6E2B6B56}"/>
              </a:ext>
            </a:extLst>
          </p:cNvPr>
          <p:cNvSpPr>
            <a:spLocks noGrp="1"/>
          </p:cNvSpPr>
          <p:nvPr>
            <p:ph type="title" idx="4294967295"/>
          </p:nvPr>
        </p:nvSpPr>
        <p:spPr>
          <a:xfrm>
            <a:off x="0" y="92075"/>
            <a:ext cx="10515600" cy="508000"/>
          </a:xfrm>
        </p:spPr>
        <p:txBody>
          <a:bodyPr>
            <a:normAutofit fontScale="90000"/>
          </a:bodyPr>
          <a:lstStyle/>
          <a:p>
            <a:r>
              <a:rPr lang="it-IT" dirty="0"/>
              <a:t>Ingressi «cumulati» (ogni mezz’ora)</a:t>
            </a:r>
          </a:p>
        </p:txBody>
      </p:sp>
      <p:pic>
        <p:nvPicPr>
          <p:cNvPr id="4" name="Immagine 3">
            <a:extLst>
              <a:ext uri="{FF2B5EF4-FFF2-40B4-BE49-F238E27FC236}">
                <a16:creationId xmlns:a16="http://schemas.microsoft.com/office/drawing/2014/main" id="{A58A3A29-5253-41AF-BD5D-BDED47079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09480"/>
            <a:ext cx="12192000" cy="5613254"/>
          </a:xfrm>
          <a:prstGeom prst="rect">
            <a:avLst/>
          </a:prstGeom>
        </p:spPr>
      </p:pic>
      <p:sp>
        <p:nvSpPr>
          <p:cNvPr id="5" name="Rettangolo 4">
            <a:extLst>
              <a:ext uri="{FF2B5EF4-FFF2-40B4-BE49-F238E27FC236}">
                <a16:creationId xmlns:a16="http://schemas.microsoft.com/office/drawing/2014/main" id="{4908988B-DDE6-4175-9767-83BA6BE4B2DC}"/>
              </a:ext>
            </a:extLst>
          </p:cNvPr>
          <p:cNvSpPr/>
          <p:nvPr/>
        </p:nvSpPr>
        <p:spPr>
          <a:xfrm>
            <a:off x="3352800" y="600433"/>
            <a:ext cx="8839201" cy="1754326"/>
          </a:xfrm>
          <a:prstGeom prst="rect">
            <a:avLst/>
          </a:prstGeom>
        </p:spPr>
        <p:txBody>
          <a:bodyPr wrap="square">
            <a:spAutoFit/>
          </a:bodyPr>
          <a:lstStyle/>
          <a:p>
            <a:r>
              <a:rPr lang="it-IT" dirty="0">
                <a:solidFill>
                  <a:srgbClr val="FF0000"/>
                </a:solidFill>
              </a:rPr>
              <a:t>Osservazioni:</a:t>
            </a:r>
          </a:p>
          <a:p>
            <a:pPr marL="285750" indent="-285750">
              <a:buFont typeface="Arial" panose="020B0604020202020204" pitchFamily="34" charset="0"/>
              <a:buChar char="•"/>
            </a:pPr>
            <a:r>
              <a:rPr lang="it-IT" dirty="0">
                <a:solidFill>
                  <a:srgbClr val="FF0000"/>
                </a:solidFill>
              </a:rPr>
              <a:t>Il coefficiente angolare assume ancora il significato di N° di clienti entrati/ora (il valore che esso assume vale però solo nella mezz’ora relativa al segmento da cui è stato ricavato)</a:t>
            </a:r>
          </a:p>
          <a:p>
            <a:pPr marL="285750" indent="-285750">
              <a:buFont typeface="Arial" panose="020B0604020202020204" pitchFamily="34" charset="0"/>
              <a:buChar char="•"/>
            </a:pPr>
            <a:r>
              <a:rPr lang="it-IT" dirty="0">
                <a:solidFill>
                  <a:srgbClr val="FF0000"/>
                </a:solidFill>
              </a:rPr>
              <a:t>L’area dei vari rettangoli assume il significato di persone entrate in quell’ora</a:t>
            </a:r>
          </a:p>
          <a:p>
            <a:pPr marL="285750" indent="-285750">
              <a:buFont typeface="Arial" panose="020B0604020202020204" pitchFamily="34" charset="0"/>
              <a:buChar char="•"/>
            </a:pPr>
            <a:r>
              <a:rPr lang="it-IT" b="1" u="sng" dirty="0">
                <a:solidFill>
                  <a:srgbClr val="FF0000"/>
                </a:solidFill>
              </a:rPr>
              <a:t>In questo caso</a:t>
            </a:r>
            <a:r>
              <a:rPr lang="it-IT" dirty="0">
                <a:solidFill>
                  <a:srgbClr val="FF0000"/>
                </a:solidFill>
              </a:rPr>
              <a:t>, il valore dell’area non coincide con i valori delle ordinate bensì alla sua metà: ciò è dovuto al fatto che l’intervallo tra una rilevazione e l’altra è pari a mezz’ora</a:t>
            </a:r>
          </a:p>
        </p:txBody>
      </p:sp>
    </p:spTree>
    <p:extLst>
      <p:ext uri="{BB962C8B-B14F-4D97-AF65-F5344CB8AC3E}">
        <p14:creationId xmlns:p14="http://schemas.microsoft.com/office/powerpoint/2010/main" val="3848406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7DA0C-E64E-4DE3-9F06-2FC5EAF215E7}"/>
              </a:ext>
            </a:extLst>
          </p:cNvPr>
          <p:cNvSpPr>
            <a:spLocks noGrp="1"/>
          </p:cNvSpPr>
          <p:nvPr>
            <p:ph type="title" idx="4294967295"/>
          </p:nvPr>
        </p:nvSpPr>
        <p:spPr>
          <a:xfrm>
            <a:off x="0" y="365125"/>
            <a:ext cx="10515600" cy="1055688"/>
          </a:xfrm>
        </p:spPr>
        <p:txBody>
          <a:bodyPr>
            <a:noAutofit/>
          </a:bodyPr>
          <a:lstStyle/>
          <a:p>
            <a:pPr algn="ctr"/>
            <a:r>
              <a:rPr lang="it-IT" sz="3600" dirty="0"/>
              <a:t>Esempi notevoli (descrizione discreta): </a:t>
            </a:r>
            <a:br>
              <a:rPr lang="it-IT" sz="3600" dirty="0"/>
            </a:br>
            <a:r>
              <a:rPr lang="it-IT" sz="3600" dirty="0"/>
              <a:t>deflusso di clienti da in un supermercato</a:t>
            </a:r>
          </a:p>
        </p:txBody>
      </p:sp>
      <p:sp>
        <p:nvSpPr>
          <p:cNvPr id="3" name="Segnaposto contenuto 2">
            <a:extLst>
              <a:ext uri="{FF2B5EF4-FFF2-40B4-BE49-F238E27FC236}">
                <a16:creationId xmlns:a16="http://schemas.microsoft.com/office/drawing/2014/main" id="{9331F4DD-4693-4A4E-AD40-6366E362E330}"/>
              </a:ext>
            </a:extLst>
          </p:cNvPr>
          <p:cNvSpPr>
            <a:spLocks noGrp="1"/>
          </p:cNvSpPr>
          <p:nvPr>
            <p:ph idx="4294967295"/>
          </p:nvPr>
        </p:nvSpPr>
        <p:spPr>
          <a:xfrm>
            <a:off x="0" y="1825625"/>
            <a:ext cx="10515600" cy="4351338"/>
          </a:xfrm>
        </p:spPr>
        <p:txBody>
          <a:bodyPr>
            <a:normAutofit fontScale="92500"/>
          </a:bodyPr>
          <a:lstStyle/>
          <a:p>
            <a:r>
              <a:rPr lang="it-IT"/>
              <a:t>Un supermercato apre alle ore 8.00 e fa orario continuato fino alle 20.00 </a:t>
            </a:r>
          </a:p>
          <a:p>
            <a:r>
              <a:rPr lang="it-IT"/>
              <a:t>All’uscita è presente una fotocellula che registra, con una numerazione progressiva, ogni cliente che è entrato nel supermercato.</a:t>
            </a:r>
          </a:p>
          <a:p>
            <a:r>
              <a:rPr lang="it-IT"/>
              <a:t>Un addetto è incaricato di rilevare il numero di ingressi di uscita fino a quel momento con cadenza oraria.</a:t>
            </a:r>
          </a:p>
          <a:p>
            <a:r>
              <a:rPr lang="it-IT"/>
              <a:t>In che modo l’addetto può comunicare in modo sintetico i dati rilevati ?</a:t>
            </a:r>
          </a:p>
          <a:p>
            <a:r>
              <a:rPr lang="it-IT"/>
              <a:t>Quali informazioni può da essi trarre, al fine di gestire il personale di sicurezza presente alle uscite del supermercato in modo ottimale? </a:t>
            </a:r>
          </a:p>
          <a:p>
            <a:r>
              <a:rPr lang="it-IT"/>
              <a:t>In che modo si può migliorare la qualità delle informazioni ?</a:t>
            </a:r>
          </a:p>
          <a:p>
            <a:endParaRPr lang="it-IT"/>
          </a:p>
          <a:p>
            <a:endParaRPr lang="it-IT" dirty="0"/>
          </a:p>
        </p:txBody>
      </p:sp>
    </p:spTree>
    <p:extLst>
      <p:ext uri="{BB962C8B-B14F-4D97-AF65-F5344CB8AC3E}">
        <p14:creationId xmlns:p14="http://schemas.microsoft.com/office/powerpoint/2010/main" val="13763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06E19-7E2D-4DC9-B814-C458E70C7D91}"/>
              </a:ext>
            </a:extLst>
          </p:cNvPr>
          <p:cNvSpPr>
            <a:spLocks noGrp="1"/>
          </p:cNvSpPr>
          <p:nvPr>
            <p:ph type="title" idx="4294967295"/>
          </p:nvPr>
        </p:nvSpPr>
        <p:spPr>
          <a:xfrm>
            <a:off x="0" y="92075"/>
            <a:ext cx="11256963" cy="620713"/>
          </a:xfrm>
        </p:spPr>
        <p:txBody>
          <a:bodyPr>
            <a:normAutofit fontScale="90000"/>
          </a:bodyPr>
          <a:lstStyle/>
          <a:p>
            <a:r>
              <a:rPr lang="it-IT" dirty="0"/>
              <a:t>Rilevamento uscite al supermercato (ogni mezz’ora)</a:t>
            </a:r>
          </a:p>
        </p:txBody>
      </p:sp>
      <p:graphicFrame>
        <p:nvGraphicFramePr>
          <p:cNvPr id="5" name="Grafico 4">
            <a:extLst>
              <a:ext uri="{FF2B5EF4-FFF2-40B4-BE49-F238E27FC236}">
                <a16:creationId xmlns:a16="http://schemas.microsoft.com/office/drawing/2014/main" id="{C0959B8E-43FE-4D5E-B1FC-600BDA28FC9B}"/>
              </a:ext>
            </a:extLst>
          </p:cNvPr>
          <p:cNvGraphicFramePr>
            <a:graphicFrameLocks/>
          </p:cNvGraphicFramePr>
          <p:nvPr>
            <p:extLst>
              <p:ext uri="{D42A27DB-BD31-4B8C-83A1-F6EECF244321}">
                <p14:modId xmlns:p14="http://schemas.microsoft.com/office/powerpoint/2010/main" val="1850986578"/>
              </p:ext>
            </p:extLst>
          </p:nvPr>
        </p:nvGraphicFramePr>
        <p:xfrm>
          <a:off x="3293805" y="1366684"/>
          <a:ext cx="8256043" cy="5910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ella 3">
            <a:extLst>
              <a:ext uri="{FF2B5EF4-FFF2-40B4-BE49-F238E27FC236}">
                <a16:creationId xmlns:a16="http://schemas.microsoft.com/office/drawing/2014/main" id="{39A515AD-FD3E-4FA7-865F-712769767414}"/>
              </a:ext>
            </a:extLst>
          </p:cNvPr>
          <p:cNvGraphicFramePr>
            <a:graphicFrameLocks noGrp="1"/>
          </p:cNvGraphicFramePr>
          <p:nvPr>
            <p:extLst>
              <p:ext uri="{D42A27DB-BD31-4B8C-83A1-F6EECF244321}">
                <p14:modId xmlns:p14="http://schemas.microsoft.com/office/powerpoint/2010/main" val="2091052982"/>
              </p:ext>
            </p:extLst>
          </p:nvPr>
        </p:nvGraphicFramePr>
        <p:xfrm>
          <a:off x="367861" y="833607"/>
          <a:ext cx="2312277" cy="5851382"/>
        </p:xfrm>
        <a:graphic>
          <a:graphicData uri="http://schemas.openxmlformats.org/drawingml/2006/table">
            <a:tbl>
              <a:tblPr>
                <a:tableStyleId>{5C22544A-7EE6-4342-B048-85BDC9FD1C3A}</a:tableStyleId>
              </a:tblPr>
              <a:tblGrid>
                <a:gridCol w="1231468">
                  <a:extLst>
                    <a:ext uri="{9D8B030D-6E8A-4147-A177-3AD203B41FA5}">
                      <a16:colId xmlns:a16="http://schemas.microsoft.com/office/drawing/2014/main" val="4260749408"/>
                    </a:ext>
                  </a:extLst>
                </a:gridCol>
                <a:gridCol w="1080809">
                  <a:extLst>
                    <a:ext uri="{9D8B030D-6E8A-4147-A177-3AD203B41FA5}">
                      <a16:colId xmlns:a16="http://schemas.microsoft.com/office/drawing/2014/main" val="2118280236"/>
                    </a:ext>
                  </a:extLst>
                </a:gridCol>
              </a:tblGrid>
              <a:tr h="369738">
                <a:tc>
                  <a:txBody>
                    <a:bodyPr/>
                    <a:lstStyle/>
                    <a:p>
                      <a:pPr algn="l" fontAlgn="b"/>
                      <a:r>
                        <a:rPr lang="it-IT" sz="1400" u="none" strike="noStrike" baseline="0" dirty="0">
                          <a:effectLst/>
                        </a:rPr>
                        <a:t>Ora di rilevamento</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l" fontAlgn="b"/>
                      <a:r>
                        <a:rPr lang="it-IT" sz="1400" u="none" strike="noStrike" baseline="0" dirty="0">
                          <a:effectLst/>
                        </a:rPr>
                        <a:t>N° uscite</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771583153"/>
                  </a:ext>
                </a:extLst>
              </a:tr>
              <a:tr h="213916">
                <a:tc>
                  <a:txBody>
                    <a:bodyPr/>
                    <a:lstStyle/>
                    <a:p>
                      <a:pPr algn="ctr" fontAlgn="b"/>
                      <a:r>
                        <a:rPr lang="it-IT" sz="1400" u="none" strike="noStrike" baseline="0" dirty="0">
                          <a:effectLst/>
                        </a:rPr>
                        <a:t>8:00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a:effectLst/>
                        </a:rPr>
                        <a:t>0</a:t>
                      </a:r>
                      <a:endParaRPr lang="it-IT" sz="1400" b="0" i="0" u="none" strike="noStrike" baseline="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697693866"/>
                  </a:ext>
                </a:extLst>
              </a:tr>
              <a:tr h="213916">
                <a:tc>
                  <a:txBody>
                    <a:bodyPr/>
                    <a:lstStyle/>
                    <a:p>
                      <a:pPr algn="ctr" fontAlgn="b"/>
                      <a:r>
                        <a:rPr lang="it-IT" sz="1400" u="none" strike="noStrike" baseline="0" dirty="0">
                          <a:effectLst/>
                        </a:rPr>
                        <a:t>8:30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35</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355714058"/>
                  </a:ext>
                </a:extLst>
              </a:tr>
              <a:tr h="213916">
                <a:tc>
                  <a:txBody>
                    <a:bodyPr/>
                    <a:lstStyle/>
                    <a:p>
                      <a:pPr algn="ctr" fontAlgn="b"/>
                      <a:r>
                        <a:rPr lang="it-IT" sz="1400" u="none" strike="noStrike" baseline="0" dirty="0">
                          <a:effectLst/>
                        </a:rPr>
                        <a:t>9:00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81</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138509555"/>
                  </a:ext>
                </a:extLst>
              </a:tr>
              <a:tr h="213916">
                <a:tc>
                  <a:txBody>
                    <a:bodyPr/>
                    <a:lstStyle/>
                    <a:p>
                      <a:pPr algn="ctr" fontAlgn="b"/>
                      <a:r>
                        <a:rPr lang="it-IT" sz="1400" u="none" strike="noStrike" baseline="0" dirty="0">
                          <a:effectLst/>
                        </a:rPr>
                        <a:t>9:30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130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299132942"/>
                  </a:ext>
                </a:extLst>
              </a:tr>
              <a:tr h="213916">
                <a:tc>
                  <a:txBody>
                    <a:bodyPr/>
                    <a:lstStyle/>
                    <a:p>
                      <a:pPr algn="ctr" fontAlgn="b"/>
                      <a:r>
                        <a:rPr lang="it-IT" sz="1400" u="none" strike="noStrike" baseline="0" dirty="0">
                          <a:effectLst/>
                        </a:rPr>
                        <a:t>10:00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183</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547767527"/>
                  </a:ext>
                </a:extLst>
              </a:tr>
              <a:tr h="213916">
                <a:tc>
                  <a:txBody>
                    <a:bodyPr/>
                    <a:lstStyle/>
                    <a:p>
                      <a:pPr algn="ctr" fontAlgn="b"/>
                      <a:r>
                        <a:rPr lang="it-IT" sz="1400" u="none" strike="noStrike" baseline="0" dirty="0">
                          <a:effectLst/>
                        </a:rPr>
                        <a:t>10:30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240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015319230"/>
                  </a:ext>
                </a:extLst>
              </a:tr>
              <a:tr h="213916">
                <a:tc>
                  <a:txBody>
                    <a:bodyPr/>
                    <a:lstStyle/>
                    <a:p>
                      <a:pPr algn="ctr" fontAlgn="b"/>
                      <a:r>
                        <a:rPr lang="it-IT" sz="1400" u="none" strike="noStrike" baseline="0" dirty="0">
                          <a:effectLst/>
                        </a:rPr>
                        <a:t>11:00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325</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166835103"/>
                  </a:ext>
                </a:extLst>
              </a:tr>
              <a:tr h="213916">
                <a:tc>
                  <a:txBody>
                    <a:bodyPr/>
                    <a:lstStyle/>
                    <a:p>
                      <a:pPr algn="ctr" fontAlgn="b"/>
                      <a:r>
                        <a:rPr lang="it-IT" sz="1400" u="none" strike="noStrike" baseline="0" dirty="0">
                          <a:effectLst/>
                        </a:rPr>
                        <a:t>11:30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414</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946323543"/>
                  </a:ext>
                </a:extLst>
              </a:tr>
              <a:tr h="213916">
                <a:tc>
                  <a:txBody>
                    <a:bodyPr/>
                    <a:lstStyle/>
                    <a:p>
                      <a:pPr algn="ctr" fontAlgn="b"/>
                      <a:r>
                        <a:rPr lang="it-IT" sz="1400" u="none" strike="noStrike" baseline="0" dirty="0">
                          <a:effectLst/>
                        </a:rPr>
                        <a:t>12:00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510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2506301475"/>
                  </a:ext>
                </a:extLst>
              </a:tr>
              <a:tr h="213916">
                <a:tc>
                  <a:txBody>
                    <a:bodyPr/>
                    <a:lstStyle/>
                    <a:p>
                      <a:pPr algn="ctr" fontAlgn="b"/>
                      <a:r>
                        <a:rPr lang="it-IT" sz="1400" u="none" strike="noStrike" baseline="0" dirty="0">
                          <a:effectLst/>
                        </a:rPr>
                        <a:t>12:30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626</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815942241"/>
                  </a:ext>
                </a:extLst>
              </a:tr>
              <a:tr h="213916">
                <a:tc>
                  <a:txBody>
                    <a:bodyPr/>
                    <a:lstStyle/>
                    <a:p>
                      <a:pPr algn="ctr" fontAlgn="b"/>
                      <a:r>
                        <a:rPr lang="it-IT" sz="1400" u="none" strike="noStrike" baseline="0" dirty="0">
                          <a:effectLst/>
                        </a:rPr>
                        <a:t>13:00</a:t>
                      </a:r>
                      <a:endParaRPr lang="it-IT" sz="1400" b="0" i="0" u="none" strike="noStrike" baseline="0" dirty="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752</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358733674"/>
                  </a:ext>
                </a:extLst>
              </a:tr>
              <a:tr h="213916">
                <a:tc>
                  <a:txBody>
                    <a:bodyPr/>
                    <a:lstStyle/>
                    <a:p>
                      <a:pPr algn="ctr" fontAlgn="b"/>
                      <a:r>
                        <a:rPr lang="it-IT" sz="1400" u="none" strike="noStrike" baseline="0">
                          <a:effectLst/>
                        </a:rPr>
                        <a:t>13:30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843</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171912763"/>
                  </a:ext>
                </a:extLst>
              </a:tr>
              <a:tr h="213916">
                <a:tc>
                  <a:txBody>
                    <a:bodyPr/>
                    <a:lstStyle/>
                    <a:p>
                      <a:pPr algn="ctr" fontAlgn="b"/>
                      <a:r>
                        <a:rPr lang="it-IT" sz="1400" u="none" strike="noStrike" baseline="0">
                          <a:effectLst/>
                        </a:rPr>
                        <a:t>14:00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911</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205325213"/>
                  </a:ext>
                </a:extLst>
              </a:tr>
              <a:tr h="213916">
                <a:tc>
                  <a:txBody>
                    <a:bodyPr/>
                    <a:lstStyle/>
                    <a:p>
                      <a:pPr algn="ctr" fontAlgn="b"/>
                      <a:r>
                        <a:rPr lang="it-IT" sz="1400" u="none" strike="noStrike" baseline="0">
                          <a:effectLst/>
                        </a:rPr>
                        <a:t>14:30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950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2378543125"/>
                  </a:ext>
                </a:extLst>
              </a:tr>
              <a:tr h="213916">
                <a:tc>
                  <a:txBody>
                    <a:bodyPr/>
                    <a:lstStyle/>
                    <a:p>
                      <a:pPr algn="ctr" fontAlgn="b"/>
                      <a:r>
                        <a:rPr lang="it-IT" sz="1400" u="none" strike="noStrike" baseline="0">
                          <a:effectLst/>
                        </a:rPr>
                        <a:t>15:00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985</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63494578"/>
                  </a:ext>
                </a:extLst>
              </a:tr>
              <a:tr h="213916">
                <a:tc>
                  <a:txBody>
                    <a:bodyPr/>
                    <a:lstStyle/>
                    <a:p>
                      <a:pPr algn="ctr" fontAlgn="b"/>
                      <a:r>
                        <a:rPr lang="it-IT" sz="1400" u="none" strike="noStrike" baseline="0">
                          <a:effectLst/>
                        </a:rPr>
                        <a:t>15:30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1017</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2058872173"/>
                  </a:ext>
                </a:extLst>
              </a:tr>
              <a:tr h="213916">
                <a:tc>
                  <a:txBody>
                    <a:bodyPr/>
                    <a:lstStyle/>
                    <a:p>
                      <a:pPr algn="ctr" fontAlgn="b"/>
                      <a:r>
                        <a:rPr lang="it-IT" sz="1400" u="none" strike="noStrike" baseline="0">
                          <a:effectLst/>
                        </a:rPr>
                        <a:t>16:00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1056</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2371631893"/>
                  </a:ext>
                </a:extLst>
              </a:tr>
              <a:tr h="213916">
                <a:tc>
                  <a:txBody>
                    <a:bodyPr/>
                    <a:lstStyle/>
                    <a:p>
                      <a:pPr algn="ctr" fontAlgn="b"/>
                      <a:r>
                        <a:rPr lang="it-IT" sz="1400" u="none" strike="noStrike" baseline="0">
                          <a:effectLst/>
                        </a:rPr>
                        <a:t>16:30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1116</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021772484"/>
                  </a:ext>
                </a:extLst>
              </a:tr>
              <a:tr h="213916">
                <a:tc>
                  <a:txBody>
                    <a:bodyPr/>
                    <a:lstStyle/>
                    <a:p>
                      <a:pPr algn="ctr" fontAlgn="b"/>
                      <a:r>
                        <a:rPr lang="it-IT" sz="1400" u="none" strike="noStrike" baseline="0">
                          <a:effectLst/>
                        </a:rPr>
                        <a:t>17:00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1167</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823561162"/>
                  </a:ext>
                </a:extLst>
              </a:tr>
              <a:tr h="213916">
                <a:tc>
                  <a:txBody>
                    <a:bodyPr/>
                    <a:lstStyle/>
                    <a:p>
                      <a:pPr algn="ctr" fontAlgn="b"/>
                      <a:r>
                        <a:rPr lang="it-IT" sz="1400" u="none" strike="noStrike" baseline="0">
                          <a:effectLst/>
                        </a:rPr>
                        <a:t>17:30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1263</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437873223"/>
                  </a:ext>
                </a:extLst>
              </a:tr>
              <a:tr h="213916">
                <a:tc>
                  <a:txBody>
                    <a:bodyPr/>
                    <a:lstStyle/>
                    <a:p>
                      <a:pPr algn="ctr" fontAlgn="b"/>
                      <a:r>
                        <a:rPr lang="it-IT" sz="1400" u="none" strike="noStrike" baseline="0">
                          <a:effectLst/>
                        </a:rPr>
                        <a:t>18:00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1360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267679398"/>
                  </a:ext>
                </a:extLst>
              </a:tr>
              <a:tr h="213916">
                <a:tc>
                  <a:txBody>
                    <a:bodyPr/>
                    <a:lstStyle/>
                    <a:p>
                      <a:pPr algn="ctr" fontAlgn="b"/>
                      <a:r>
                        <a:rPr lang="it-IT" sz="1400" u="none" strike="noStrike" baseline="0">
                          <a:effectLst/>
                        </a:rPr>
                        <a:t>18:30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1471</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3351349370"/>
                  </a:ext>
                </a:extLst>
              </a:tr>
              <a:tr h="213916">
                <a:tc>
                  <a:txBody>
                    <a:bodyPr/>
                    <a:lstStyle/>
                    <a:p>
                      <a:pPr algn="ctr" fontAlgn="b"/>
                      <a:r>
                        <a:rPr lang="it-IT" sz="1400" u="none" strike="noStrike" baseline="0">
                          <a:effectLst/>
                        </a:rPr>
                        <a:t>19:00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1589</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616333791"/>
                  </a:ext>
                </a:extLst>
              </a:tr>
              <a:tr h="213916">
                <a:tc>
                  <a:txBody>
                    <a:bodyPr/>
                    <a:lstStyle/>
                    <a:p>
                      <a:pPr algn="ctr" fontAlgn="b"/>
                      <a:r>
                        <a:rPr lang="it-IT" sz="1400" u="none" strike="noStrike" baseline="0">
                          <a:effectLst/>
                        </a:rPr>
                        <a:t>19:30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1652</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542986076"/>
                  </a:ext>
                </a:extLst>
              </a:tr>
              <a:tr h="213916">
                <a:tc>
                  <a:txBody>
                    <a:bodyPr/>
                    <a:lstStyle/>
                    <a:p>
                      <a:pPr algn="ctr" fontAlgn="b"/>
                      <a:r>
                        <a:rPr lang="it-IT" sz="1400" u="none" strike="noStrike" baseline="0">
                          <a:effectLst/>
                        </a:rPr>
                        <a:t>20:00</a:t>
                      </a:r>
                      <a:endParaRPr lang="it-IT" sz="1400" b="0" i="0" u="none" strike="noStrike" baseline="0">
                        <a:solidFill>
                          <a:srgbClr val="000000"/>
                        </a:solidFill>
                        <a:effectLst/>
                        <a:latin typeface="Calibri" panose="020F0502020204030204" pitchFamily="34" charset="0"/>
                      </a:endParaRPr>
                    </a:p>
                  </a:txBody>
                  <a:tcPr marL="3487" marR="3487" marT="3487" marB="0" anchor="b"/>
                </a:tc>
                <a:tc>
                  <a:txBody>
                    <a:bodyPr/>
                    <a:lstStyle/>
                    <a:p>
                      <a:pPr algn="ctr" fontAlgn="b"/>
                      <a:r>
                        <a:rPr lang="it-IT" sz="1400" u="none" strike="noStrike" baseline="0" dirty="0">
                          <a:effectLst/>
                        </a:rPr>
                        <a:t>1710</a:t>
                      </a:r>
                      <a:endParaRPr lang="it-IT" sz="1400" b="0" i="0" u="none" strike="noStrike" baseline="0" dirty="0">
                        <a:solidFill>
                          <a:srgbClr val="000000"/>
                        </a:solidFill>
                        <a:effectLst/>
                        <a:latin typeface="Calibri" panose="020F0502020204030204" pitchFamily="34" charset="0"/>
                      </a:endParaRPr>
                    </a:p>
                  </a:txBody>
                  <a:tcPr marL="3487" marR="3487" marT="3487" marB="0" anchor="b"/>
                </a:tc>
                <a:extLst>
                  <a:ext uri="{0D108BD9-81ED-4DB2-BD59-A6C34878D82A}">
                    <a16:rowId xmlns:a16="http://schemas.microsoft.com/office/drawing/2014/main" val="1912655952"/>
                  </a:ext>
                </a:extLst>
              </a:tr>
            </a:tbl>
          </a:graphicData>
        </a:graphic>
      </p:graphicFrame>
    </p:spTree>
    <p:extLst>
      <p:ext uri="{BB962C8B-B14F-4D97-AF65-F5344CB8AC3E}">
        <p14:creationId xmlns:p14="http://schemas.microsoft.com/office/powerpoint/2010/main" val="907817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2A6B68-FB9C-4207-9CD0-71FE5408542A}"/>
              </a:ext>
            </a:extLst>
          </p:cNvPr>
          <p:cNvSpPr>
            <a:spLocks noGrp="1"/>
          </p:cNvSpPr>
          <p:nvPr>
            <p:ph type="title" idx="4294967295"/>
          </p:nvPr>
        </p:nvSpPr>
        <p:spPr>
          <a:xfrm>
            <a:off x="0" y="92075"/>
            <a:ext cx="10515600" cy="620713"/>
          </a:xfrm>
        </p:spPr>
        <p:txBody>
          <a:bodyPr>
            <a:normAutofit fontScale="90000"/>
          </a:bodyPr>
          <a:lstStyle/>
          <a:p>
            <a:r>
              <a:rPr lang="it-IT"/>
              <a:t>Uscite in funzione del tempo trascorso dal momento dell’apertura (ogni mezz’ora</a:t>
            </a:r>
            <a:endParaRPr lang="it-IT" dirty="0"/>
          </a:p>
        </p:txBody>
      </p:sp>
      <p:sp>
        <p:nvSpPr>
          <p:cNvPr id="14" name="CasellaDiTesto 13">
            <a:extLst>
              <a:ext uri="{FF2B5EF4-FFF2-40B4-BE49-F238E27FC236}">
                <a16:creationId xmlns:a16="http://schemas.microsoft.com/office/drawing/2014/main" id="{B0B4623C-A357-41E4-AB91-3001C495BEBE}"/>
              </a:ext>
            </a:extLst>
          </p:cNvPr>
          <p:cNvSpPr txBox="1"/>
          <p:nvPr/>
        </p:nvSpPr>
        <p:spPr>
          <a:xfrm>
            <a:off x="2399070" y="5996291"/>
            <a:ext cx="9550274" cy="923330"/>
          </a:xfrm>
          <a:prstGeom prst="rect">
            <a:avLst/>
          </a:prstGeom>
          <a:noFill/>
        </p:spPr>
        <p:txBody>
          <a:bodyPr wrap="square" rtlCol="0">
            <a:spAutoFit/>
          </a:bodyPr>
          <a:lstStyle/>
          <a:p>
            <a:r>
              <a:rPr lang="it-IT" dirty="0"/>
              <a:t>Una domanda cruciale: dal grafico ci s’accorge che, al fine di gestire il fabbisogno di personale all’uscita, l’informazione fondamentale è conoscere il numero di uscite per ora (cioè la rapidità di cambiamento) </a:t>
            </a:r>
          </a:p>
        </p:txBody>
      </p:sp>
      <p:pic>
        <p:nvPicPr>
          <p:cNvPr id="5" name="Immagine 4">
            <a:extLst>
              <a:ext uri="{FF2B5EF4-FFF2-40B4-BE49-F238E27FC236}">
                <a16:creationId xmlns:a16="http://schemas.microsoft.com/office/drawing/2014/main" id="{ADBDD9F3-43B0-46A3-8E3D-5E3478F741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164" y="1148653"/>
            <a:ext cx="10472584" cy="4613050"/>
          </a:xfrm>
          <a:prstGeom prst="rect">
            <a:avLst/>
          </a:prstGeom>
          <a:noFill/>
          <a:ln>
            <a:noFill/>
          </a:ln>
        </p:spPr>
      </p:pic>
    </p:spTree>
    <p:extLst>
      <p:ext uri="{BB962C8B-B14F-4D97-AF65-F5344CB8AC3E}">
        <p14:creationId xmlns:p14="http://schemas.microsoft.com/office/powerpoint/2010/main" val="84108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81BB1-7365-47B0-9808-4CFCFEF08475}"/>
              </a:ext>
            </a:extLst>
          </p:cNvPr>
          <p:cNvSpPr>
            <a:spLocks noGrp="1"/>
          </p:cNvSpPr>
          <p:nvPr>
            <p:ph type="title" idx="4294967295"/>
          </p:nvPr>
        </p:nvSpPr>
        <p:spPr>
          <a:xfrm>
            <a:off x="1676400" y="788988"/>
            <a:ext cx="10515600" cy="620712"/>
          </a:xfrm>
        </p:spPr>
        <p:txBody>
          <a:bodyPr>
            <a:normAutofit fontScale="90000"/>
          </a:bodyPr>
          <a:lstStyle/>
          <a:p>
            <a:r>
              <a:rPr lang="it-IT" dirty="0"/>
              <a:t>Il concetto di coefficiente angolare (per i clienti usciti)</a:t>
            </a:r>
          </a:p>
        </p:txBody>
      </p:sp>
      <p:sp>
        <p:nvSpPr>
          <p:cNvPr id="3" name="CasellaDiTesto 2">
            <a:extLst>
              <a:ext uri="{FF2B5EF4-FFF2-40B4-BE49-F238E27FC236}">
                <a16:creationId xmlns:a16="http://schemas.microsoft.com/office/drawing/2014/main" id="{52C31969-1972-4D8C-8142-573F2E22ED55}"/>
              </a:ext>
            </a:extLst>
          </p:cNvPr>
          <p:cNvSpPr txBox="1"/>
          <p:nvPr/>
        </p:nvSpPr>
        <p:spPr>
          <a:xfrm>
            <a:off x="280219" y="1614479"/>
            <a:ext cx="11631562" cy="830997"/>
          </a:xfrm>
          <a:prstGeom prst="rect">
            <a:avLst/>
          </a:prstGeom>
          <a:noFill/>
        </p:spPr>
        <p:txBody>
          <a:bodyPr wrap="square" rtlCol="0">
            <a:spAutoFit/>
          </a:bodyPr>
          <a:lstStyle/>
          <a:p>
            <a:r>
              <a:rPr lang="it-IT" sz="2400" dirty="0"/>
              <a:t>Lasciamo per esercizio il compito di trovare i vari coefficienti angolari e di disegnare il grafico cumulato relativo al numero di clienti usciti all’ora</a:t>
            </a:r>
            <a:endParaRPr lang="it-IT" sz="2400" b="1" dirty="0"/>
          </a:p>
        </p:txBody>
      </p:sp>
      <p:pic>
        <p:nvPicPr>
          <p:cNvPr id="4" name="Immagine 3">
            <a:extLst>
              <a:ext uri="{FF2B5EF4-FFF2-40B4-BE49-F238E27FC236}">
                <a16:creationId xmlns:a16="http://schemas.microsoft.com/office/drawing/2014/main" id="{D30F763B-5CFE-4270-A0A9-165AD6AA41A6}"/>
              </a:ext>
            </a:extLst>
          </p:cNvPr>
          <p:cNvPicPr>
            <a:picLocks noChangeAspect="1"/>
          </p:cNvPicPr>
          <p:nvPr/>
        </p:nvPicPr>
        <p:blipFill>
          <a:blip r:embed="rId2"/>
          <a:stretch>
            <a:fillRect/>
          </a:stretch>
        </p:blipFill>
        <p:spPr>
          <a:xfrm>
            <a:off x="191729" y="2477578"/>
            <a:ext cx="11206459" cy="4261443"/>
          </a:xfrm>
          <a:prstGeom prst="rect">
            <a:avLst/>
          </a:prstGeom>
        </p:spPr>
      </p:pic>
    </p:spTree>
    <p:extLst>
      <p:ext uri="{BB962C8B-B14F-4D97-AF65-F5344CB8AC3E}">
        <p14:creationId xmlns:p14="http://schemas.microsoft.com/office/powerpoint/2010/main" val="89587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88E5E66-7EE0-4D18-9F7A-97AF5CD0D567}"/>
              </a:ext>
            </a:extLst>
          </p:cNvPr>
          <p:cNvPicPr>
            <a:picLocks noChangeAspect="1"/>
          </p:cNvPicPr>
          <p:nvPr/>
        </p:nvPicPr>
        <p:blipFill>
          <a:blip r:embed="rId2"/>
          <a:stretch>
            <a:fillRect/>
          </a:stretch>
        </p:blipFill>
        <p:spPr>
          <a:xfrm>
            <a:off x="1" y="1905805"/>
            <a:ext cx="12192000" cy="4816195"/>
          </a:xfrm>
          <a:prstGeom prst="rect">
            <a:avLst/>
          </a:prstGeom>
        </p:spPr>
      </p:pic>
      <p:sp>
        <p:nvSpPr>
          <p:cNvPr id="2" name="Titolo 1">
            <a:extLst>
              <a:ext uri="{FF2B5EF4-FFF2-40B4-BE49-F238E27FC236}">
                <a16:creationId xmlns:a16="http://schemas.microsoft.com/office/drawing/2014/main" id="{4D4C6BDC-3740-4DF6-B7C9-009A6E2B6B56}"/>
              </a:ext>
            </a:extLst>
          </p:cNvPr>
          <p:cNvSpPr>
            <a:spLocks noGrp="1"/>
          </p:cNvSpPr>
          <p:nvPr>
            <p:ph type="title" idx="4294967295"/>
          </p:nvPr>
        </p:nvSpPr>
        <p:spPr>
          <a:xfrm>
            <a:off x="1676400" y="0"/>
            <a:ext cx="10515600" cy="620713"/>
          </a:xfrm>
        </p:spPr>
        <p:txBody>
          <a:bodyPr>
            <a:normAutofit fontScale="90000"/>
          </a:bodyPr>
          <a:lstStyle/>
          <a:p>
            <a:r>
              <a:rPr lang="it-IT" dirty="0"/>
              <a:t>Uscite «cumulate» (ogni mezz’ora)</a:t>
            </a:r>
          </a:p>
        </p:txBody>
      </p:sp>
      <p:sp>
        <p:nvSpPr>
          <p:cNvPr id="5" name="Rettangolo 4">
            <a:extLst>
              <a:ext uri="{FF2B5EF4-FFF2-40B4-BE49-F238E27FC236}">
                <a16:creationId xmlns:a16="http://schemas.microsoft.com/office/drawing/2014/main" id="{4908988B-DDE6-4175-9767-83BA6BE4B2DC}"/>
              </a:ext>
            </a:extLst>
          </p:cNvPr>
          <p:cNvSpPr/>
          <p:nvPr/>
        </p:nvSpPr>
        <p:spPr>
          <a:xfrm>
            <a:off x="2514599" y="502778"/>
            <a:ext cx="8839201" cy="1754326"/>
          </a:xfrm>
          <a:prstGeom prst="rect">
            <a:avLst/>
          </a:prstGeom>
        </p:spPr>
        <p:txBody>
          <a:bodyPr wrap="square">
            <a:spAutoFit/>
          </a:bodyPr>
          <a:lstStyle/>
          <a:p>
            <a:r>
              <a:rPr lang="it-IT" dirty="0">
                <a:solidFill>
                  <a:srgbClr val="FF0000"/>
                </a:solidFill>
              </a:rPr>
              <a:t>Osservazioni:</a:t>
            </a:r>
          </a:p>
          <a:p>
            <a:pPr marL="285750" indent="-285750">
              <a:buFont typeface="Arial" panose="020B0604020202020204" pitchFamily="34" charset="0"/>
              <a:buChar char="•"/>
            </a:pPr>
            <a:r>
              <a:rPr lang="it-IT" dirty="0">
                <a:solidFill>
                  <a:srgbClr val="FF0000"/>
                </a:solidFill>
              </a:rPr>
              <a:t>Il coefficiente angolare assume ancora il significato di N° di clienti uscite/ora (il valore che esso assume vale però solo nella mezz’ora relativa al segmento da cui è stato ricavato)</a:t>
            </a:r>
          </a:p>
          <a:p>
            <a:pPr marL="285750" indent="-285750">
              <a:buFont typeface="Arial" panose="020B0604020202020204" pitchFamily="34" charset="0"/>
              <a:buChar char="•"/>
            </a:pPr>
            <a:r>
              <a:rPr lang="it-IT" dirty="0">
                <a:solidFill>
                  <a:srgbClr val="FF0000"/>
                </a:solidFill>
              </a:rPr>
              <a:t>L’area dei vari rettangoli assume il significato di persone uscite in quell’ora</a:t>
            </a:r>
          </a:p>
          <a:p>
            <a:pPr marL="285750" indent="-285750">
              <a:buFont typeface="Arial" panose="020B0604020202020204" pitchFamily="34" charset="0"/>
              <a:buChar char="•"/>
            </a:pPr>
            <a:r>
              <a:rPr lang="it-IT" b="1" u="sng" dirty="0">
                <a:solidFill>
                  <a:srgbClr val="FF0000"/>
                </a:solidFill>
              </a:rPr>
              <a:t>In questo caso</a:t>
            </a:r>
            <a:r>
              <a:rPr lang="it-IT" dirty="0">
                <a:solidFill>
                  <a:srgbClr val="FF0000"/>
                </a:solidFill>
              </a:rPr>
              <a:t>, il valore dell’area non coincide con i valori delle ordinate: ciò è dovuto al fatto che l’intervallo tra una rilevazione e l’altra è pari a mezz’ora</a:t>
            </a:r>
          </a:p>
        </p:txBody>
      </p:sp>
    </p:spTree>
    <p:extLst>
      <p:ext uri="{BB962C8B-B14F-4D97-AF65-F5344CB8AC3E}">
        <p14:creationId xmlns:p14="http://schemas.microsoft.com/office/powerpoint/2010/main" val="422262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3D61C3-7325-40FD-A1FC-1AA08F2C937A}"/>
              </a:ext>
            </a:extLst>
          </p:cNvPr>
          <p:cNvSpPr>
            <a:spLocks noGrp="1"/>
          </p:cNvSpPr>
          <p:nvPr>
            <p:ph type="title" idx="4294967295"/>
          </p:nvPr>
        </p:nvSpPr>
        <p:spPr>
          <a:xfrm>
            <a:off x="1676400" y="217488"/>
            <a:ext cx="10515600" cy="620712"/>
          </a:xfrm>
        </p:spPr>
        <p:txBody>
          <a:bodyPr>
            <a:normAutofit fontScale="90000"/>
          </a:bodyPr>
          <a:lstStyle/>
          <a:p>
            <a:r>
              <a:rPr lang="it-IT" dirty="0"/>
              <a:t>Il Bilancio tra afflusso e deflusso</a:t>
            </a:r>
          </a:p>
        </p:txBody>
      </p:sp>
      <p:sp>
        <p:nvSpPr>
          <p:cNvPr id="3" name="CasellaDiTesto 2">
            <a:extLst>
              <a:ext uri="{FF2B5EF4-FFF2-40B4-BE49-F238E27FC236}">
                <a16:creationId xmlns:a16="http://schemas.microsoft.com/office/drawing/2014/main" id="{0003EB74-2E56-4066-B90A-F3C06246517B}"/>
              </a:ext>
            </a:extLst>
          </p:cNvPr>
          <p:cNvSpPr txBox="1"/>
          <p:nvPr/>
        </p:nvSpPr>
        <p:spPr>
          <a:xfrm>
            <a:off x="142042" y="1145220"/>
            <a:ext cx="4030463" cy="4708981"/>
          </a:xfrm>
          <a:prstGeom prst="rect">
            <a:avLst/>
          </a:prstGeom>
          <a:noFill/>
        </p:spPr>
        <p:txBody>
          <a:bodyPr wrap="square" rtlCol="0">
            <a:spAutoFit/>
          </a:bodyPr>
          <a:lstStyle/>
          <a:p>
            <a:r>
              <a:rPr lang="it-IT" sz="2000" dirty="0"/>
              <a:t>Immaginiamo ora di dover gestire il fabbisogno di personale alla cassa del supermercato; è chiaro che in questo caso  l’informazione importante è «Quanti clienti sono presenti all’interno del supermercato in una data fascia oraria ?»</a:t>
            </a:r>
          </a:p>
          <a:p>
            <a:r>
              <a:rPr lang="it-IT" sz="2000" dirty="0"/>
              <a:t>Una rapida riflessione mostra che la quantità di clienti presenti all’interno del supermercato può essere ottenuta semplicemente sottraendo al numero di clienti entrati,  il numero di clienti usciti nel periodo di tempo considerato</a:t>
            </a:r>
          </a:p>
          <a:p>
            <a:endParaRPr lang="it-IT" sz="2000" dirty="0"/>
          </a:p>
        </p:txBody>
      </p:sp>
      <p:graphicFrame>
        <p:nvGraphicFramePr>
          <p:cNvPr id="4" name="Oggetto 3">
            <a:extLst>
              <a:ext uri="{FF2B5EF4-FFF2-40B4-BE49-F238E27FC236}">
                <a16:creationId xmlns:a16="http://schemas.microsoft.com/office/drawing/2014/main" id="{FCA4EFEC-B137-492A-966E-B328721764DF}"/>
              </a:ext>
            </a:extLst>
          </p:cNvPr>
          <p:cNvGraphicFramePr>
            <a:graphicFrameLocks noChangeAspect="1"/>
          </p:cNvGraphicFramePr>
          <p:nvPr>
            <p:extLst>
              <p:ext uri="{D42A27DB-BD31-4B8C-83A1-F6EECF244321}">
                <p14:modId xmlns:p14="http://schemas.microsoft.com/office/powerpoint/2010/main" val="3947725152"/>
              </p:ext>
            </p:extLst>
          </p:nvPr>
        </p:nvGraphicFramePr>
        <p:xfrm>
          <a:off x="2645419" y="5636644"/>
          <a:ext cx="4749681" cy="694184"/>
        </p:xfrm>
        <a:graphic>
          <a:graphicData uri="http://schemas.openxmlformats.org/presentationml/2006/ole">
            <mc:AlternateContent xmlns:mc="http://schemas.openxmlformats.org/markup-compatibility/2006">
              <mc:Choice xmlns:v="urn:schemas-microsoft-com:vml" Requires="v">
                <p:oleObj spid="_x0000_s4176" name="Equation" r:id="rId3" imgW="1650960" imgH="241200" progId="Equation.DSMT4">
                  <p:embed/>
                </p:oleObj>
              </mc:Choice>
              <mc:Fallback>
                <p:oleObj name="Equation" r:id="rId3" imgW="1650960" imgH="241200" progId="Equation.DSMT4">
                  <p:embed/>
                  <p:pic>
                    <p:nvPicPr>
                      <p:cNvPr id="0" name=""/>
                      <p:cNvPicPr/>
                      <p:nvPr/>
                    </p:nvPicPr>
                    <p:blipFill>
                      <a:blip r:embed="rId4"/>
                      <a:stretch>
                        <a:fillRect/>
                      </a:stretch>
                    </p:blipFill>
                    <p:spPr>
                      <a:xfrm>
                        <a:off x="2645419" y="5636644"/>
                        <a:ext cx="4749681" cy="694184"/>
                      </a:xfrm>
                      <a:prstGeom prst="rect">
                        <a:avLst/>
                      </a:prstGeom>
                    </p:spPr>
                  </p:pic>
                </p:oleObj>
              </mc:Fallback>
            </mc:AlternateContent>
          </a:graphicData>
        </a:graphic>
      </p:graphicFrame>
      <p:pic>
        <p:nvPicPr>
          <p:cNvPr id="7" name="Immagine 6">
            <a:extLst>
              <a:ext uri="{FF2B5EF4-FFF2-40B4-BE49-F238E27FC236}">
                <a16:creationId xmlns:a16="http://schemas.microsoft.com/office/drawing/2014/main" id="{E40A5584-DC49-42D8-B913-CC6AE7508C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4548" y="1314539"/>
            <a:ext cx="7986806" cy="3719743"/>
          </a:xfrm>
          <a:prstGeom prst="rect">
            <a:avLst/>
          </a:prstGeom>
        </p:spPr>
      </p:pic>
    </p:spTree>
    <p:extLst>
      <p:ext uri="{BB962C8B-B14F-4D97-AF65-F5344CB8AC3E}">
        <p14:creationId xmlns:p14="http://schemas.microsoft.com/office/powerpoint/2010/main" val="14043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2077BE-2E97-4E37-80E9-BD14E5464F8D}"/>
              </a:ext>
            </a:extLst>
          </p:cNvPr>
          <p:cNvSpPr>
            <a:spLocks noGrp="1"/>
          </p:cNvSpPr>
          <p:nvPr>
            <p:ph type="title" idx="4294967295"/>
          </p:nvPr>
        </p:nvSpPr>
        <p:spPr>
          <a:xfrm>
            <a:off x="1676400" y="188913"/>
            <a:ext cx="10515600" cy="620712"/>
          </a:xfrm>
        </p:spPr>
        <p:txBody>
          <a:bodyPr>
            <a:normAutofit fontScale="90000"/>
          </a:bodyPr>
          <a:lstStyle/>
          <a:p>
            <a:r>
              <a:rPr lang="it-IT" dirty="0"/>
              <a:t>Il grafico numero di presenti</a:t>
            </a:r>
          </a:p>
        </p:txBody>
      </p:sp>
      <p:sp>
        <p:nvSpPr>
          <p:cNvPr id="4" name="Rettangolo 3">
            <a:extLst>
              <a:ext uri="{FF2B5EF4-FFF2-40B4-BE49-F238E27FC236}">
                <a16:creationId xmlns:a16="http://schemas.microsoft.com/office/drawing/2014/main" id="{3040D5AE-C3ED-402A-A0A0-63B88C9ED610}"/>
              </a:ext>
            </a:extLst>
          </p:cNvPr>
          <p:cNvSpPr/>
          <p:nvPr/>
        </p:nvSpPr>
        <p:spPr>
          <a:xfrm>
            <a:off x="2979175" y="809920"/>
            <a:ext cx="8839201" cy="1754326"/>
          </a:xfrm>
          <a:prstGeom prst="rect">
            <a:avLst/>
          </a:prstGeom>
        </p:spPr>
        <p:txBody>
          <a:bodyPr wrap="square">
            <a:spAutoFit/>
          </a:bodyPr>
          <a:lstStyle/>
          <a:p>
            <a:r>
              <a:rPr lang="it-IT" dirty="0">
                <a:solidFill>
                  <a:srgbClr val="FF0000"/>
                </a:solidFill>
              </a:rPr>
              <a:t>Osservazioni:</a:t>
            </a:r>
          </a:p>
          <a:p>
            <a:pPr marL="285750" indent="-285750">
              <a:buFont typeface="Arial" panose="020B0604020202020204" pitchFamily="34" charset="0"/>
              <a:buChar char="•"/>
            </a:pPr>
            <a:r>
              <a:rPr lang="it-IT" dirty="0">
                <a:solidFill>
                  <a:srgbClr val="FF0000"/>
                </a:solidFill>
              </a:rPr>
              <a:t>Il grafico permette immediatamente di stabilire, a colpo d’occhio, le fasce orarie nelle quali il supermercato è particolarmente affollato.</a:t>
            </a:r>
          </a:p>
          <a:p>
            <a:pPr marL="285750" indent="-285750">
              <a:buFont typeface="Arial" panose="020B0604020202020204" pitchFamily="34" charset="0"/>
              <a:buChar char="•"/>
            </a:pPr>
            <a:r>
              <a:rPr lang="it-IT" dirty="0">
                <a:solidFill>
                  <a:srgbClr val="FF0000"/>
                </a:solidFill>
              </a:rPr>
              <a:t>In questo caso l’informazione relativa ai coefficienti angolari è meno importante rispetto ai processi ai processi di afflusso e deflusso; ciò che conta è il valore dei presenti in un dato istante</a:t>
            </a:r>
          </a:p>
        </p:txBody>
      </p:sp>
      <p:pic>
        <p:nvPicPr>
          <p:cNvPr id="6" name="Immagine 5">
            <a:extLst>
              <a:ext uri="{FF2B5EF4-FFF2-40B4-BE49-F238E27FC236}">
                <a16:creationId xmlns:a16="http://schemas.microsoft.com/office/drawing/2014/main" id="{659CD838-5857-4632-B85C-C6C94B2C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6241"/>
            <a:ext cx="12192000" cy="4545517"/>
          </a:xfrm>
          <a:prstGeom prst="rect">
            <a:avLst/>
          </a:prstGeom>
        </p:spPr>
      </p:pic>
    </p:spTree>
    <p:extLst>
      <p:ext uri="{BB962C8B-B14F-4D97-AF65-F5344CB8AC3E}">
        <p14:creationId xmlns:p14="http://schemas.microsoft.com/office/powerpoint/2010/main" val="1203568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2077BE-2E97-4E37-80E9-BD14E5464F8D}"/>
              </a:ext>
            </a:extLst>
          </p:cNvPr>
          <p:cNvSpPr>
            <a:spLocks noGrp="1"/>
          </p:cNvSpPr>
          <p:nvPr>
            <p:ph type="title" idx="4294967295"/>
          </p:nvPr>
        </p:nvSpPr>
        <p:spPr>
          <a:xfrm>
            <a:off x="1676400" y="92075"/>
            <a:ext cx="10515600" cy="620713"/>
          </a:xfrm>
        </p:spPr>
        <p:txBody>
          <a:bodyPr>
            <a:normAutofit fontScale="90000"/>
          </a:bodyPr>
          <a:lstStyle/>
          <a:p>
            <a:r>
              <a:rPr lang="it-IT" dirty="0"/>
              <a:t>Il grafico numero di presenti</a:t>
            </a:r>
          </a:p>
        </p:txBody>
      </p:sp>
      <p:sp>
        <p:nvSpPr>
          <p:cNvPr id="6" name="CasellaDiTesto 5">
            <a:extLst>
              <a:ext uri="{FF2B5EF4-FFF2-40B4-BE49-F238E27FC236}">
                <a16:creationId xmlns:a16="http://schemas.microsoft.com/office/drawing/2014/main" id="{87F5A0D5-5585-4E6A-A8D8-549170FCC0A1}"/>
              </a:ext>
            </a:extLst>
          </p:cNvPr>
          <p:cNvSpPr txBox="1"/>
          <p:nvPr/>
        </p:nvSpPr>
        <p:spPr>
          <a:xfrm>
            <a:off x="192563" y="5496127"/>
            <a:ext cx="11645737" cy="1107996"/>
          </a:xfrm>
          <a:prstGeom prst="rect">
            <a:avLst/>
          </a:prstGeom>
          <a:noFill/>
        </p:spPr>
        <p:txBody>
          <a:bodyPr wrap="square" rtlCol="0">
            <a:spAutoFit/>
          </a:bodyPr>
          <a:lstStyle/>
          <a:p>
            <a:pPr marL="342900" indent="-342900">
              <a:buFont typeface="Arial" panose="020B0604020202020204" pitchFamily="34" charset="0"/>
              <a:buChar char="•"/>
            </a:pPr>
            <a:r>
              <a:rPr lang="it-IT" sz="2200" dirty="0"/>
              <a:t>Si osservi che la funzione si annulla (come deve !) al momento dell’apertura e della chiusura</a:t>
            </a:r>
          </a:p>
          <a:p>
            <a:pPr marL="342900" indent="-342900">
              <a:buFont typeface="Arial" panose="020B0604020202020204" pitchFamily="34" charset="0"/>
              <a:buChar char="•"/>
            </a:pPr>
            <a:r>
              <a:rPr lang="it-IT" sz="2200" dirty="0"/>
              <a:t>Si osservi che Il fabbisogno di personale alla cassa è massimo quando è massimo il numero di presenti !!</a:t>
            </a:r>
          </a:p>
        </p:txBody>
      </p:sp>
      <p:pic>
        <p:nvPicPr>
          <p:cNvPr id="4" name="Immagine 3">
            <a:extLst>
              <a:ext uri="{FF2B5EF4-FFF2-40B4-BE49-F238E27FC236}">
                <a16:creationId xmlns:a16="http://schemas.microsoft.com/office/drawing/2014/main" id="{94220DC1-688F-421D-94E4-B63A8C550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5092"/>
            <a:ext cx="12192000" cy="4638121"/>
          </a:xfrm>
          <a:prstGeom prst="rect">
            <a:avLst/>
          </a:prstGeom>
        </p:spPr>
      </p:pic>
    </p:spTree>
    <p:extLst>
      <p:ext uri="{BB962C8B-B14F-4D97-AF65-F5344CB8AC3E}">
        <p14:creationId xmlns:p14="http://schemas.microsoft.com/office/powerpoint/2010/main" val="102341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2077BE-2E97-4E37-80E9-BD14E5464F8D}"/>
              </a:ext>
            </a:extLst>
          </p:cNvPr>
          <p:cNvSpPr>
            <a:spLocks noGrp="1"/>
          </p:cNvSpPr>
          <p:nvPr>
            <p:ph type="title" idx="4294967295"/>
          </p:nvPr>
        </p:nvSpPr>
        <p:spPr>
          <a:xfrm>
            <a:off x="1676400" y="231775"/>
            <a:ext cx="10515600" cy="620713"/>
          </a:xfrm>
        </p:spPr>
        <p:txBody>
          <a:bodyPr>
            <a:normAutofit fontScale="90000"/>
          </a:bodyPr>
          <a:lstStyle/>
          <a:p>
            <a:r>
              <a:rPr lang="it-IT" dirty="0"/>
              <a:t>Il grafico numero di presenti (significato del coefficiente angolare)</a:t>
            </a:r>
          </a:p>
        </p:txBody>
      </p:sp>
      <p:sp>
        <p:nvSpPr>
          <p:cNvPr id="3" name="CasellaDiTesto 2">
            <a:extLst>
              <a:ext uri="{FF2B5EF4-FFF2-40B4-BE49-F238E27FC236}">
                <a16:creationId xmlns:a16="http://schemas.microsoft.com/office/drawing/2014/main" id="{3A5E56E7-8AA4-4E30-B4F6-1AE69BE0997D}"/>
              </a:ext>
            </a:extLst>
          </p:cNvPr>
          <p:cNvSpPr txBox="1"/>
          <p:nvPr/>
        </p:nvSpPr>
        <p:spPr>
          <a:xfrm>
            <a:off x="253264" y="1178820"/>
            <a:ext cx="4469656" cy="4093428"/>
          </a:xfrm>
          <a:prstGeom prst="rect">
            <a:avLst/>
          </a:prstGeom>
          <a:noFill/>
        </p:spPr>
        <p:txBody>
          <a:bodyPr wrap="square" rtlCol="0">
            <a:spAutoFit/>
          </a:bodyPr>
          <a:lstStyle/>
          <a:p>
            <a:pPr algn="just"/>
            <a:r>
              <a:rPr lang="it-IT" sz="2000" dirty="0"/>
              <a:t>Diversamente dai grafici dell’afflusso e del deflusso di clienti (rappresentate da funzioni monotone crescenti) il grafico dei presenti riporta tratti in cui il numero di clienti presenti all’interno del supermercato va decrescendo. La spiegazione «qualitativa» è ovvia: in tali tratti il numero di clienti usciti in quella  fascia oraria supera il numero di clienti entrati.  Da un punto di vista quantitativo la formalizzazione viene ancora una volta fornita dal concetto di coefficiente angolare: se vogliamo calcolare la </a:t>
            </a:r>
          </a:p>
        </p:txBody>
      </p:sp>
      <p:sp>
        <p:nvSpPr>
          <p:cNvPr id="7" name="CasellaDiTesto 6">
            <a:extLst>
              <a:ext uri="{FF2B5EF4-FFF2-40B4-BE49-F238E27FC236}">
                <a16:creationId xmlns:a16="http://schemas.microsoft.com/office/drawing/2014/main" id="{48C8B1D5-58D0-4F77-A53B-6CD3865AB255}"/>
              </a:ext>
            </a:extLst>
          </p:cNvPr>
          <p:cNvSpPr txBox="1"/>
          <p:nvPr/>
        </p:nvSpPr>
        <p:spPr>
          <a:xfrm>
            <a:off x="253264" y="5118031"/>
            <a:ext cx="11518526" cy="707886"/>
          </a:xfrm>
          <a:prstGeom prst="rect">
            <a:avLst/>
          </a:prstGeom>
          <a:noFill/>
        </p:spPr>
        <p:txBody>
          <a:bodyPr wrap="square" rtlCol="0">
            <a:spAutoFit/>
          </a:bodyPr>
          <a:lstStyle/>
          <a:p>
            <a:r>
              <a:rPr lang="it-IT" sz="2000" dirty="0"/>
              <a:t>rapidità di variazione del numero di presenti è banale convincersi che esso è uguale alla </a:t>
            </a:r>
            <a:r>
              <a:rPr lang="it-IT" sz="2000" b="1" dirty="0"/>
              <a:t>differenza tra il rapidità di variazione del numero di ingressi e la rapidità di variazione del numero di uscite.</a:t>
            </a:r>
            <a:r>
              <a:rPr lang="it-IT" sz="2000" dirty="0"/>
              <a:t> </a:t>
            </a:r>
          </a:p>
        </p:txBody>
      </p:sp>
      <p:graphicFrame>
        <p:nvGraphicFramePr>
          <p:cNvPr id="8" name="Oggetto 7">
            <a:extLst>
              <a:ext uri="{FF2B5EF4-FFF2-40B4-BE49-F238E27FC236}">
                <a16:creationId xmlns:a16="http://schemas.microsoft.com/office/drawing/2014/main" id="{F0C46381-A739-48DB-8726-5F93B5442903}"/>
              </a:ext>
            </a:extLst>
          </p:cNvPr>
          <p:cNvGraphicFramePr>
            <a:graphicFrameLocks noChangeAspect="1"/>
          </p:cNvGraphicFramePr>
          <p:nvPr>
            <p:extLst>
              <p:ext uri="{D42A27DB-BD31-4B8C-83A1-F6EECF244321}">
                <p14:modId xmlns:p14="http://schemas.microsoft.com/office/powerpoint/2010/main" val="1376018491"/>
              </p:ext>
            </p:extLst>
          </p:nvPr>
        </p:nvGraphicFramePr>
        <p:xfrm>
          <a:off x="3273425" y="5943880"/>
          <a:ext cx="5645150" cy="774700"/>
        </p:xfrm>
        <a:graphic>
          <a:graphicData uri="http://schemas.openxmlformats.org/presentationml/2006/ole">
            <mc:AlternateContent xmlns:mc="http://schemas.openxmlformats.org/markup-compatibility/2006">
              <mc:Choice xmlns:v="urn:schemas-microsoft-com:vml" Requires="v">
                <p:oleObj spid="_x0000_s5191" name="Equation" r:id="rId3" imgW="1942920" imgH="266400" progId="Equation.DSMT4">
                  <p:embed/>
                </p:oleObj>
              </mc:Choice>
              <mc:Fallback>
                <p:oleObj name="Equation" r:id="rId3" imgW="1942920" imgH="266400" progId="Equation.DSMT4">
                  <p:embed/>
                  <p:pic>
                    <p:nvPicPr>
                      <p:cNvPr id="5" name="Oggetto 4">
                        <a:extLst>
                          <a:ext uri="{FF2B5EF4-FFF2-40B4-BE49-F238E27FC236}">
                            <a16:creationId xmlns:a16="http://schemas.microsoft.com/office/drawing/2014/main" id="{9218A571-280F-48AF-80C0-A46302DB9401}"/>
                          </a:ext>
                        </a:extLst>
                      </p:cNvPr>
                      <p:cNvPicPr/>
                      <p:nvPr/>
                    </p:nvPicPr>
                    <p:blipFill>
                      <a:blip r:embed="rId4"/>
                      <a:stretch>
                        <a:fillRect/>
                      </a:stretch>
                    </p:blipFill>
                    <p:spPr>
                      <a:xfrm>
                        <a:off x="3273425" y="5943880"/>
                        <a:ext cx="5645150" cy="774700"/>
                      </a:xfrm>
                      <a:prstGeom prst="rect">
                        <a:avLst/>
                      </a:prstGeom>
                    </p:spPr>
                  </p:pic>
                </p:oleObj>
              </mc:Fallback>
            </mc:AlternateContent>
          </a:graphicData>
        </a:graphic>
      </p:graphicFrame>
      <p:pic>
        <p:nvPicPr>
          <p:cNvPr id="6" name="Immagine 5">
            <a:extLst>
              <a:ext uri="{FF2B5EF4-FFF2-40B4-BE49-F238E27FC236}">
                <a16:creationId xmlns:a16="http://schemas.microsoft.com/office/drawing/2014/main" id="{6A1C91F0-8E26-4840-9645-9419670AE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492" y="1071854"/>
            <a:ext cx="7531508" cy="2865161"/>
          </a:xfrm>
          <a:prstGeom prst="rect">
            <a:avLst/>
          </a:prstGeom>
        </p:spPr>
      </p:pic>
    </p:spTree>
    <p:extLst>
      <p:ext uri="{BB962C8B-B14F-4D97-AF65-F5344CB8AC3E}">
        <p14:creationId xmlns:p14="http://schemas.microsoft.com/office/powerpoint/2010/main" val="290665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96F5FF6-D838-4B84-98FE-42A67543CBB6}"/>
              </a:ext>
            </a:extLst>
          </p:cNvPr>
          <p:cNvSpPr>
            <a:spLocks noGrp="1"/>
          </p:cNvSpPr>
          <p:nvPr>
            <p:ph idx="4294967295"/>
          </p:nvPr>
        </p:nvSpPr>
        <p:spPr>
          <a:xfrm>
            <a:off x="0" y="1176338"/>
            <a:ext cx="10515600" cy="5316537"/>
          </a:xfrm>
        </p:spPr>
        <p:txBody>
          <a:bodyPr>
            <a:normAutofit fontScale="70000" lnSpcReduction="20000"/>
          </a:bodyPr>
          <a:lstStyle/>
          <a:p>
            <a:pPr algn="just"/>
            <a:r>
              <a:rPr lang="it-IT" sz="3400" dirty="0"/>
              <a:t>Relazione «statica» tra grandezze: in particolare diretta ed inversa proporzionalità. Il concetto di funzione come «macinino»</a:t>
            </a:r>
          </a:p>
          <a:p>
            <a:pPr algn="just"/>
            <a:endParaRPr lang="it-IT" sz="3400" dirty="0"/>
          </a:p>
          <a:p>
            <a:pPr algn="just"/>
            <a:endParaRPr lang="it-IT" sz="3400" dirty="0"/>
          </a:p>
          <a:p>
            <a:pPr algn="just"/>
            <a:endParaRPr lang="it-IT" sz="3400" dirty="0"/>
          </a:p>
          <a:p>
            <a:pPr algn="just"/>
            <a:endParaRPr lang="it-IT" sz="3400" dirty="0"/>
          </a:p>
          <a:p>
            <a:pPr algn="just"/>
            <a:endParaRPr lang="it-IT" sz="3400" dirty="0"/>
          </a:p>
          <a:p>
            <a:pPr algn="just"/>
            <a:r>
              <a:rPr lang="it-IT" sz="3400" dirty="0"/>
              <a:t>Raramente si fanno esempi in cui la variabile indipendente è il tempo, e quando si fanno, è per descrivere una evoluzione nel tempo molto semplice (es. crescite o decrescite lineari)</a:t>
            </a:r>
          </a:p>
          <a:p>
            <a:pPr algn="just"/>
            <a:r>
              <a:rPr lang="it-IT" sz="3400" dirty="0"/>
              <a:t>Inoltre il concetto di funzione è un concetto già estremamente raffinato: essa esprime infinite potenzialità nel senso che fornisce la «regola» per ricavare il valore della variabile dipendente per </a:t>
            </a:r>
            <a:r>
              <a:rPr lang="it-IT" sz="3400" dirty="0">
                <a:solidFill>
                  <a:srgbClr val="FF0000"/>
                </a:solidFill>
              </a:rPr>
              <a:t>infiniti valori della variabile dipendente (peraltro spesso di un’infinità non numerabile)</a:t>
            </a:r>
          </a:p>
          <a:p>
            <a:pPr algn="just"/>
            <a:r>
              <a:rPr lang="it-IT" sz="3400" dirty="0"/>
              <a:t>Si pensi ad esempio alla legge oraria di un moto unidimensionale x(t): quante volte lo studente chiede. «Sì prof, ho capito, ma quanto vale t?»</a:t>
            </a:r>
          </a:p>
          <a:p>
            <a:pPr marL="0" indent="0" algn="just">
              <a:buNone/>
            </a:pPr>
            <a:endParaRPr lang="it-IT" dirty="0">
              <a:solidFill>
                <a:srgbClr val="FF0000"/>
              </a:solidFill>
            </a:endParaRPr>
          </a:p>
          <a:p>
            <a:endParaRPr lang="it-IT" dirty="0"/>
          </a:p>
          <a:p>
            <a:endParaRPr lang="it-IT" dirty="0"/>
          </a:p>
          <a:p>
            <a:pPr marL="0" indent="0">
              <a:buNone/>
            </a:pPr>
            <a:endParaRPr lang="it-IT" dirty="0"/>
          </a:p>
        </p:txBody>
      </p:sp>
      <p:sp>
        <p:nvSpPr>
          <p:cNvPr id="2" name="Titolo 1">
            <a:extLst>
              <a:ext uri="{FF2B5EF4-FFF2-40B4-BE49-F238E27FC236}">
                <a16:creationId xmlns:a16="http://schemas.microsoft.com/office/drawing/2014/main" id="{53D3DE78-FC02-42AB-BBCB-E1D21DA7361F}"/>
              </a:ext>
            </a:extLst>
          </p:cNvPr>
          <p:cNvSpPr>
            <a:spLocks noGrp="1"/>
          </p:cNvSpPr>
          <p:nvPr>
            <p:ph type="title" idx="4294967295"/>
          </p:nvPr>
        </p:nvSpPr>
        <p:spPr>
          <a:xfrm>
            <a:off x="0" y="566738"/>
            <a:ext cx="10515600" cy="628650"/>
          </a:xfrm>
        </p:spPr>
        <p:txBody>
          <a:bodyPr>
            <a:normAutofit fontScale="90000"/>
          </a:bodyPr>
          <a:lstStyle/>
          <a:p>
            <a:pPr algn="ctr"/>
            <a:r>
              <a:rPr lang="it-IT" sz="3600" dirty="0">
                <a:solidFill>
                  <a:srgbClr val="FF0000"/>
                </a:solidFill>
              </a:rPr>
              <a:t>Prerequisiti matematici «tradizionali»: il concetto di funzione</a:t>
            </a:r>
          </a:p>
        </p:txBody>
      </p:sp>
      <p:grpSp>
        <p:nvGrpSpPr>
          <p:cNvPr id="13" name="Gruppo 12">
            <a:extLst>
              <a:ext uri="{FF2B5EF4-FFF2-40B4-BE49-F238E27FC236}">
                <a16:creationId xmlns:a16="http://schemas.microsoft.com/office/drawing/2014/main" id="{582234E9-B924-48D1-98A8-AF0AF48D4452}"/>
              </a:ext>
            </a:extLst>
          </p:cNvPr>
          <p:cNvGrpSpPr/>
          <p:nvPr/>
        </p:nvGrpSpPr>
        <p:grpSpPr>
          <a:xfrm>
            <a:off x="4522780" y="2089061"/>
            <a:ext cx="4690682" cy="1272208"/>
            <a:chOff x="4372501" y="1982754"/>
            <a:chExt cx="4690682" cy="1272208"/>
          </a:xfrm>
        </p:grpSpPr>
        <p:cxnSp>
          <p:nvCxnSpPr>
            <p:cNvPr id="8" name="Connettore 2 7">
              <a:extLst>
                <a:ext uri="{FF2B5EF4-FFF2-40B4-BE49-F238E27FC236}">
                  <a16:creationId xmlns:a16="http://schemas.microsoft.com/office/drawing/2014/main" id="{37E12106-5B1B-456B-8AB3-E9512D37AA06}"/>
                </a:ext>
              </a:extLst>
            </p:cNvPr>
            <p:cNvCxnSpPr/>
            <p:nvPr/>
          </p:nvCxnSpPr>
          <p:spPr>
            <a:xfrm>
              <a:off x="7612070" y="2481182"/>
              <a:ext cx="1451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ttangolo 3">
              <a:extLst>
                <a:ext uri="{FF2B5EF4-FFF2-40B4-BE49-F238E27FC236}">
                  <a16:creationId xmlns:a16="http://schemas.microsoft.com/office/drawing/2014/main" id="{E71D208B-8B21-4CD5-A04E-4E08394F49D2}"/>
                </a:ext>
              </a:extLst>
            </p:cNvPr>
            <p:cNvSpPr/>
            <p:nvPr/>
          </p:nvSpPr>
          <p:spPr>
            <a:xfrm>
              <a:off x="4372501" y="1982754"/>
              <a:ext cx="3170582" cy="1272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12" name="Gruppo 11">
            <a:extLst>
              <a:ext uri="{FF2B5EF4-FFF2-40B4-BE49-F238E27FC236}">
                <a16:creationId xmlns:a16="http://schemas.microsoft.com/office/drawing/2014/main" id="{5D2ACE39-477E-4BC4-B39D-680AD2ADA280}"/>
              </a:ext>
            </a:extLst>
          </p:cNvPr>
          <p:cNvGrpSpPr/>
          <p:nvPr/>
        </p:nvGrpSpPr>
        <p:grpSpPr>
          <a:xfrm>
            <a:off x="2025377" y="2251687"/>
            <a:ext cx="8915574" cy="1379537"/>
            <a:chOff x="2113444" y="2811302"/>
            <a:chExt cx="8915574" cy="1379537"/>
          </a:xfrm>
        </p:grpSpPr>
        <p:cxnSp>
          <p:nvCxnSpPr>
            <p:cNvPr id="7" name="Connettore 2 6">
              <a:extLst>
                <a:ext uri="{FF2B5EF4-FFF2-40B4-BE49-F238E27FC236}">
                  <a16:creationId xmlns:a16="http://schemas.microsoft.com/office/drawing/2014/main" id="{9C48CA91-1F12-4C26-9DBC-5A4BCFD36FEA}"/>
                </a:ext>
              </a:extLst>
            </p:cNvPr>
            <p:cNvCxnSpPr/>
            <p:nvPr/>
          </p:nvCxnSpPr>
          <p:spPr>
            <a:xfrm>
              <a:off x="3031435" y="3170951"/>
              <a:ext cx="1451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Oggetto 8">
              <a:extLst>
                <a:ext uri="{FF2B5EF4-FFF2-40B4-BE49-F238E27FC236}">
                  <a16:creationId xmlns:a16="http://schemas.microsoft.com/office/drawing/2014/main" id="{2D52C15E-4726-43FD-95EB-D2505243F84B}"/>
                </a:ext>
              </a:extLst>
            </p:cNvPr>
            <p:cNvGraphicFramePr>
              <a:graphicFrameLocks noChangeAspect="1"/>
            </p:cNvGraphicFramePr>
            <p:nvPr>
              <p:extLst>
                <p:ext uri="{D42A27DB-BD31-4B8C-83A1-F6EECF244321}">
                  <p14:modId xmlns:p14="http://schemas.microsoft.com/office/powerpoint/2010/main" val="3967421000"/>
                </p:ext>
              </p:extLst>
            </p:nvPr>
          </p:nvGraphicFramePr>
          <p:xfrm>
            <a:off x="2113444" y="2864968"/>
            <a:ext cx="1635695" cy="1272207"/>
          </p:xfrm>
          <a:graphic>
            <a:graphicData uri="http://schemas.openxmlformats.org/presentationml/2006/ole">
              <mc:AlternateContent xmlns:mc="http://schemas.openxmlformats.org/markup-compatibility/2006">
                <mc:Choice xmlns:v="urn:schemas-microsoft-com:vml" Requires="v">
                  <p:oleObj spid="_x0000_s15464" name="Equation" r:id="rId3" imgW="571320" imgH="444240" progId="Equation.DSMT4">
                    <p:embed/>
                  </p:oleObj>
                </mc:Choice>
                <mc:Fallback>
                  <p:oleObj name="Equation" r:id="rId3" imgW="571320" imgH="444240" progId="Equation.DSMT4">
                    <p:embed/>
                    <p:pic>
                      <p:nvPicPr>
                        <p:cNvPr id="0" name=""/>
                        <p:cNvPicPr/>
                        <p:nvPr/>
                      </p:nvPicPr>
                      <p:blipFill>
                        <a:blip r:embed="rId4"/>
                        <a:stretch>
                          <a:fillRect/>
                        </a:stretch>
                      </p:blipFill>
                      <p:spPr>
                        <a:xfrm>
                          <a:off x="2113444" y="2864968"/>
                          <a:ext cx="1635695" cy="1272207"/>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577BADA5-A173-436C-9780-A2BDF6A945F7}"/>
                </a:ext>
              </a:extLst>
            </p:cNvPr>
            <p:cNvGraphicFramePr>
              <a:graphicFrameLocks noChangeAspect="1"/>
            </p:cNvGraphicFramePr>
            <p:nvPr>
              <p:extLst>
                <p:ext uri="{D42A27DB-BD31-4B8C-83A1-F6EECF244321}">
                  <p14:modId xmlns:p14="http://schemas.microsoft.com/office/powerpoint/2010/main" val="3035181056"/>
                </p:ext>
              </p:extLst>
            </p:nvPr>
          </p:nvGraphicFramePr>
          <p:xfrm>
            <a:off x="9173230" y="2811302"/>
            <a:ext cx="1855788" cy="1379537"/>
          </p:xfrm>
          <a:graphic>
            <a:graphicData uri="http://schemas.openxmlformats.org/presentationml/2006/ole">
              <mc:AlternateContent xmlns:mc="http://schemas.openxmlformats.org/markup-compatibility/2006">
                <mc:Choice xmlns:v="urn:schemas-microsoft-com:vml" Requires="v">
                  <p:oleObj spid="_x0000_s15465" name="Equation" r:id="rId5" imgW="647640" imgH="482400" progId="Equation.DSMT4">
                    <p:embed/>
                  </p:oleObj>
                </mc:Choice>
                <mc:Fallback>
                  <p:oleObj name="Equation" r:id="rId5" imgW="647640" imgH="482400" progId="Equation.DSMT4">
                    <p:embed/>
                    <p:pic>
                      <p:nvPicPr>
                        <p:cNvPr id="9" name="Oggetto 8">
                          <a:extLst>
                            <a:ext uri="{FF2B5EF4-FFF2-40B4-BE49-F238E27FC236}">
                              <a16:creationId xmlns:a16="http://schemas.microsoft.com/office/drawing/2014/main" id="{2D52C15E-4726-43FD-95EB-D2505243F84B}"/>
                            </a:ext>
                          </a:extLst>
                        </p:cNvPr>
                        <p:cNvPicPr/>
                        <p:nvPr/>
                      </p:nvPicPr>
                      <p:blipFill>
                        <a:blip r:embed="rId6"/>
                        <a:stretch>
                          <a:fillRect/>
                        </a:stretch>
                      </p:blipFill>
                      <p:spPr>
                        <a:xfrm>
                          <a:off x="9173230" y="2811302"/>
                          <a:ext cx="1855788" cy="1379537"/>
                        </a:xfrm>
                        <a:prstGeom prst="rect">
                          <a:avLst/>
                        </a:prstGeom>
                      </p:spPr>
                    </p:pic>
                  </p:oleObj>
                </mc:Fallback>
              </mc:AlternateContent>
            </a:graphicData>
          </a:graphic>
        </p:graphicFrame>
      </p:grpSp>
      <p:graphicFrame>
        <p:nvGraphicFramePr>
          <p:cNvPr id="5" name="Oggetto 4">
            <a:extLst>
              <a:ext uri="{FF2B5EF4-FFF2-40B4-BE49-F238E27FC236}">
                <a16:creationId xmlns:a16="http://schemas.microsoft.com/office/drawing/2014/main" id="{3C4A86F7-89A6-4BAF-A973-606BFE6550A1}"/>
              </a:ext>
            </a:extLst>
          </p:cNvPr>
          <p:cNvGraphicFramePr>
            <a:graphicFrameLocks noChangeAspect="1"/>
          </p:cNvGraphicFramePr>
          <p:nvPr>
            <p:extLst>
              <p:ext uri="{D42A27DB-BD31-4B8C-83A1-F6EECF244321}">
                <p14:modId xmlns:p14="http://schemas.microsoft.com/office/powerpoint/2010/main" val="313227833"/>
              </p:ext>
            </p:extLst>
          </p:nvPr>
        </p:nvGraphicFramePr>
        <p:xfrm>
          <a:off x="5474147" y="2251687"/>
          <a:ext cx="790713" cy="1054284"/>
        </p:xfrm>
        <a:graphic>
          <a:graphicData uri="http://schemas.openxmlformats.org/presentationml/2006/ole">
            <mc:AlternateContent xmlns:mc="http://schemas.openxmlformats.org/markup-compatibility/2006">
              <mc:Choice xmlns:v="urn:schemas-microsoft-com:vml" Requires="v">
                <p:oleObj spid="_x0000_s15466" name="Equation" r:id="rId7" imgW="152280" imgH="203040" progId="Equation.DSMT4">
                  <p:embed/>
                </p:oleObj>
              </mc:Choice>
              <mc:Fallback>
                <p:oleObj name="Equation" r:id="rId7" imgW="152280" imgH="203040" progId="Equation.DSMT4">
                  <p:embed/>
                  <p:pic>
                    <p:nvPicPr>
                      <p:cNvPr id="0" name=""/>
                      <p:cNvPicPr/>
                      <p:nvPr/>
                    </p:nvPicPr>
                    <p:blipFill>
                      <a:blip r:embed="rId8"/>
                      <a:stretch>
                        <a:fillRect/>
                      </a:stretch>
                    </p:blipFill>
                    <p:spPr>
                      <a:xfrm>
                        <a:off x="5474147" y="2251687"/>
                        <a:ext cx="790713" cy="1054284"/>
                      </a:xfrm>
                      <a:prstGeom prst="rect">
                        <a:avLst/>
                      </a:prstGeom>
                    </p:spPr>
                  </p:pic>
                </p:oleObj>
              </mc:Fallback>
            </mc:AlternateContent>
          </a:graphicData>
        </a:graphic>
      </p:graphicFrame>
    </p:spTree>
    <p:extLst>
      <p:ext uri="{BB962C8B-B14F-4D97-AF65-F5344CB8AC3E}">
        <p14:creationId xmlns:p14="http://schemas.microsoft.com/office/powerpoint/2010/main" val="426253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4C6BDC-3740-4DF6-B7C9-009A6E2B6B56}"/>
              </a:ext>
            </a:extLst>
          </p:cNvPr>
          <p:cNvSpPr>
            <a:spLocks noGrp="1"/>
          </p:cNvSpPr>
          <p:nvPr>
            <p:ph type="title" idx="4294967295"/>
          </p:nvPr>
        </p:nvSpPr>
        <p:spPr>
          <a:xfrm>
            <a:off x="1676400" y="190500"/>
            <a:ext cx="10515600" cy="620713"/>
          </a:xfrm>
        </p:spPr>
        <p:txBody>
          <a:bodyPr>
            <a:normAutofit fontScale="90000"/>
          </a:bodyPr>
          <a:lstStyle/>
          <a:p>
            <a:r>
              <a:rPr lang="it-IT" dirty="0"/>
              <a:t>Presenze «cumulate» (ogni mezz’ora)</a:t>
            </a:r>
          </a:p>
        </p:txBody>
      </p:sp>
      <p:sp>
        <p:nvSpPr>
          <p:cNvPr id="5" name="Rettangolo 4">
            <a:extLst>
              <a:ext uri="{FF2B5EF4-FFF2-40B4-BE49-F238E27FC236}">
                <a16:creationId xmlns:a16="http://schemas.microsoft.com/office/drawing/2014/main" id="{4908988B-DDE6-4175-9767-83BA6BE4B2DC}"/>
              </a:ext>
            </a:extLst>
          </p:cNvPr>
          <p:cNvSpPr/>
          <p:nvPr/>
        </p:nvSpPr>
        <p:spPr>
          <a:xfrm>
            <a:off x="4837471" y="915148"/>
            <a:ext cx="6516329" cy="5355312"/>
          </a:xfrm>
          <a:prstGeom prst="rect">
            <a:avLst/>
          </a:prstGeom>
        </p:spPr>
        <p:txBody>
          <a:bodyPr wrap="square">
            <a:spAutoFit/>
          </a:bodyPr>
          <a:lstStyle/>
          <a:p>
            <a:r>
              <a:rPr lang="it-IT" dirty="0"/>
              <a:t>Osservazioni:</a:t>
            </a:r>
          </a:p>
          <a:p>
            <a:pPr marL="285750" indent="-285750">
              <a:buFont typeface="Arial" panose="020B0604020202020204" pitchFamily="34" charset="0"/>
              <a:buChar char="•"/>
            </a:pPr>
            <a:r>
              <a:rPr lang="it-IT" dirty="0"/>
              <a:t>Per ottenere la rapidità di variazione delle presenze cumulate occorre sottrarre le aree (o sommarle algebricamente considerando negative le aree al di sotto dell’asse dei tempi)</a:t>
            </a:r>
          </a:p>
          <a:p>
            <a:pPr marL="285750" indent="-285750">
              <a:buFont typeface="Arial" panose="020B0604020202020204" pitchFamily="34" charset="0"/>
              <a:buChar char="•"/>
            </a:pPr>
            <a:r>
              <a:rPr lang="it-IT" dirty="0"/>
              <a:t>Il numero</a:t>
            </a:r>
          </a:p>
          <a:p>
            <a:pPr marL="285750" indent="-285750">
              <a:buFont typeface="Arial" panose="020B0604020202020204" pitchFamily="34" charset="0"/>
              <a:buChar char="•"/>
            </a:pPr>
            <a:endParaRPr lang="it-IT" dirty="0"/>
          </a:p>
          <a:p>
            <a:endParaRPr lang="it-IT" dirty="0"/>
          </a:p>
          <a:p>
            <a:endParaRPr lang="it-IT" dirty="0"/>
          </a:p>
          <a:p>
            <a:r>
              <a:rPr lang="it-IT" dirty="0"/>
              <a:t>indica che tra le 11.00 (3 ore dall’apertura) e 11.30 (3 ore e mezza dall’apertura) il numero di presenti è cresciuto di 42 unità (ad un «rate» di +84 all’ora)</a:t>
            </a:r>
          </a:p>
          <a:p>
            <a:endParaRPr lang="it-IT" dirty="0"/>
          </a:p>
          <a:p>
            <a:pPr marL="285750" indent="-285750">
              <a:buFont typeface="Arial" panose="020B0604020202020204" pitchFamily="34" charset="0"/>
              <a:buChar char="•"/>
            </a:pPr>
            <a:r>
              <a:rPr lang="it-IT" dirty="0"/>
              <a:t>Il numero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r>
              <a:rPr lang="it-IT" dirty="0"/>
              <a:t>indica che tra le 13.00 (5 ore dall’apertura) e 13.30 (5 ore e mezza dall’apertura) il numero di presenti è diminuito di 84 (ad un «rate» di -168 all’ora)</a:t>
            </a:r>
          </a:p>
        </p:txBody>
      </p:sp>
      <p:graphicFrame>
        <p:nvGraphicFramePr>
          <p:cNvPr id="6" name="Oggetto 5">
            <a:extLst>
              <a:ext uri="{FF2B5EF4-FFF2-40B4-BE49-F238E27FC236}">
                <a16:creationId xmlns:a16="http://schemas.microsoft.com/office/drawing/2014/main" id="{6EB60F17-7264-4E46-BC9C-431FB8C0F18F}"/>
              </a:ext>
            </a:extLst>
          </p:cNvPr>
          <p:cNvGraphicFramePr>
            <a:graphicFrameLocks noChangeAspect="1"/>
          </p:cNvGraphicFramePr>
          <p:nvPr>
            <p:extLst>
              <p:ext uri="{D42A27DB-BD31-4B8C-83A1-F6EECF244321}">
                <p14:modId xmlns:p14="http://schemas.microsoft.com/office/powerpoint/2010/main" val="2912277812"/>
              </p:ext>
            </p:extLst>
          </p:nvPr>
        </p:nvGraphicFramePr>
        <p:xfrm>
          <a:off x="7259638" y="4600056"/>
          <a:ext cx="1601214" cy="576437"/>
        </p:xfrm>
        <a:graphic>
          <a:graphicData uri="http://schemas.openxmlformats.org/presentationml/2006/ole">
            <mc:AlternateContent xmlns:mc="http://schemas.openxmlformats.org/markup-compatibility/2006">
              <mc:Choice xmlns:v="urn:schemas-microsoft-com:vml" Requires="v">
                <p:oleObj spid="_x0000_s6282" name="Equation" r:id="rId3" imgW="634680" imgH="228600" progId="Equation.DSMT4">
                  <p:embed/>
                </p:oleObj>
              </mc:Choice>
              <mc:Fallback>
                <p:oleObj name="Equation" r:id="rId3" imgW="634680" imgH="228600" progId="Equation.DSMT4">
                  <p:embed/>
                  <p:pic>
                    <p:nvPicPr>
                      <p:cNvPr id="0" name=""/>
                      <p:cNvPicPr/>
                      <p:nvPr/>
                    </p:nvPicPr>
                    <p:blipFill>
                      <a:blip r:embed="rId4"/>
                      <a:stretch>
                        <a:fillRect/>
                      </a:stretch>
                    </p:blipFill>
                    <p:spPr>
                      <a:xfrm>
                        <a:off x="7259638" y="4600056"/>
                        <a:ext cx="1601214" cy="576437"/>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42647E1F-F9F1-4D31-800E-3450394FED65}"/>
              </a:ext>
            </a:extLst>
          </p:cNvPr>
          <p:cNvGraphicFramePr>
            <a:graphicFrameLocks noChangeAspect="1"/>
          </p:cNvGraphicFramePr>
          <p:nvPr>
            <p:extLst>
              <p:ext uri="{D42A27DB-BD31-4B8C-83A1-F6EECF244321}">
                <p14:modId xmlns:p14="http://schemas.microsoft.com/office/powerpoint/2010/main" val="3178677647"/>
              </p:ext>
            </p:extLst>
          </p:nvPr>
        </p:nvGraphicFramePr>
        <p:xfrm>
          <a:off x="7180263" y="2343150"/>
          <a:ext cx="1441450" cy="576263"/>
        </p:xfrm>
        <a:graphic>
          <a:graphicData uri="http://schemas.openxmlformats.org/presentationml/2006/ole">
            <mc:AlternateContent xmlns:mc="http://schemas.openxmlformats.org/markup-compatibility/2006">
              <mc:Choice xmlns:v="urn:schemas-microsoft-com:vml" Requires="v">
                <p:oleObj spid="_x0000_s6283" name="Equation" r:id="rId5" imgW="571320" imgH="228600" progId="Equation.DSMT4">
                  <p:embed/>
                </p:oleObj>
              </mc:Choice>
              <mc:Fallback>
                <p:oleObj name="Equation" r:id="rId5" imgW="571320" imgH="228600" progId="Equation.DSMT4">
                  <p:embed/>
                  <p:pic>
                    <p:nvPicPr>
                      <p:cNvPr id="6" name="Oggetto 5">
                        <a:extLst>
                          <a:ext uri="{FF2B5EF4-FFF2-40B4-BE49-F238E27FC236}">
                            <a16:creationId xmlns:a16="http://schemas.microsoft.com/office/drawing/2014/main" id="{6EB60F17-7264-4E46-BC9C-431FB8C0F18F}"/>
                          </a:ext>
                        </a:extLst>
                      </p:cNvPr>
                      <p:cNvPicPr/>
                      <p:nvPr/>
                    </p:nvPicPr>
                    <p:blipFill>
                      <a:blip r:embed="rId6"/>
                      <a:stretch>
                        <a:fillRect/>
                      </a:stretch>
                    </p:blipFill>
                    <p:spPr>
                      <a:xfrm>
                        <a:off x="7180263" y="2343150"/>
                        <a:ext cx="1441450" cy="576263"/>
                      </a:xfrm>
                      <a:prstGeom prst="rect">
                        <a:avLst/>
                      </a:prstGeom>
                    </p:spPr>
                  </p:pic>
                </p:oleObj>
              </mc:Fallback>
            </mc:AlternateContent>
          </a:graphicData>
        </a:graphic>
      </p:graphicFrame>
      <p:sp>
        <p:nvSpPr>
          <p:cNvPr id="3" name="Pulsante di azione: Avanti o successivo 2">
            <a:hlinkClick r:id="rId7" action="ppaction://hlinkfile" highlightClick="1"/>
            <a:extLst>
              <a:ext uri="{FF2B5EF4-FFF2-40B4-BE49-F238E27FC236}">
                <a16:creationId xmlns:a16="http://schemas.microsoft.com/office/drawing/2014/main" id="{3D50B5B1-DF17-484A-94A0-8EF8D22D3BE0}"/>
              </a:ext>
            </a:extLst>
          </p:cNvPr>
          <p:cNvSpPr/>
          <p:nvPr/>
        </p:nvSpPr>
        <p:spPr>
          <a:xfrm>
            <a:off x="1535837" y="6178858"/>
            <a:ext cx="967666" cy="3817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055803F9-08F5-43C0-9968-E37DA01ED5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748" y="915148"/>
            <a:ext cx="4062885" cy="4274378"/>
          </a:xfrm>
          <a:prstGeom prst="rect">
            <a:avLst/>
          </a:prstGeom>
        </p:spPr>
      </p:pic>
    </p:spTree>
    <p:extLst>
      <p:ext uri="{BB962C8B-B14F-4D97-AF65-F5344CB8AC3E}">
        <p14:creationId xmlns:p14="http://schemas.microsoft.com/office/powerpoint/2010/main" val="3404941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EC89D1E-3779-49C0-BD5B-DCE3A74F9EA6}"/>
              </a:ext>
            </a:extLst>
          </p:cNvPr>
          <p:cNvSpPr txBox="1"/>
          <p:nvPr/>
        </p:nvSpPr>
        <p:spPr>
          <a:xfrm>
            <a:off x="373625" y="5378244"/>
            <a:ext cx="11405420" cy="646331"/>
          </a:xfrm>
          <a:prstGeom prst="rect">
            <a:avLst/>
          </a:prstGeom>
          <a:noFill/>
        </p:spPr>
        <p:txBody>
          <a:bodyPr wrap="square" rtlCol="0">
            <a:spAutoFit/>
          </a:bodyPr>
          <a:lstStyle/>
          <a:p>
            <a:r>
              <a:rPr lang="it-IT" dirty="0"/>
              <a:t>Se conosciamo il valore delle «correnti» di clienti in ingresso ed in uscita, il numero di clienti presenti è data dalla somma algebrica delle Aree (considerando negative le aree di «deflusso», al di sotto dell’asse delle ascisse)</a:t>
            </a:r>
          </a:p>
        </p:txBody>
      </p:sp>
      <p:sp>
        <p:nvSpPr>
          <p:cNvPr id="4" name="CasellaDiTesto 3">
            <a:extLst>
              <a:ext uri="{FF2B5EF4-FFF2-40B4-BE49-F238E27FC236}">
                <a16:creationId xmlns:a16="http://schemas.microsoft.com/office/drawing/2014/main" id="{911D4B68-1A79-4374-AEAC-D71106677B33}"/>
              </a:ext>
            </a:extLst>
          </p:cNvPr>
          <p:cNvSpPr txBox="1"/>
          <p:nvPr/>
        </p:nvSpPr>
        <p:spPr>
          <a:xfrm>
            <a:off x="1465006" y="216310"/>
            <a:ext cx="7177549" cy="646331"/>
          </a:xfrm>
          <a:prstGeom prst="rect">
            <a:avLst/>
          </a:prstGeom>
          <a:noFill/>
        </p:spPr>
        <p:txBody>
          <a:bodyPr wrap="square" rtlCol="0">
            <a:spAutoFit/>
          </a:bodyPr>
          <a:lstStyle/>
          <a:p>
            <a:r>
              <a:rPr lang="it-IT" sz="3600" dirty="0"/>
              <a:t>Concludendo…</a:t>
            </a:r>
          </a:p>
        </p:txBody>
      </p:sp>
      <p:sp>
        <p:nvSpPr>
          <p:cNvPr id="5" name="Pulsante di azione: Avanti o successivo 4">
            <a:hlinkClick r:id="rId2" action="ppaction://hlinkfile" highlightClick="1"/>
            <a:extLst>
              <a:ext uri="{FF2B5EF4-FFF2-40B4-BE49-F238E27FC236}">
                <a16:creationId xmlns:a16="http://schemas.microsoft.com/office/drawing/2014/main" id="{142BB972-CAA1-4406-9408-4D9254F24078}"/>
              </a:ext>
            </a:extLst>
          </p:cNvPr>
          <p:cNvSpPr/>
          <p:nvPr/>
        </p:nvSpPr>
        <p:spPr>
          <a:xfrm>
            <a:off x="1802167" y="6270380"/>
            <a:ext cx="878889" cy="3434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21777743-BBCA-42FB-852C-458C095B3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25" y="908495"/>
            <a:ext cx="10776155" cy="4423895"/>
          </a:xfrm>
          <a:prstGeom prst="rect">
            <a:avLst/>
          </a:prstGeom>
        </p:spPr>
      </p:pic>
    </p:spTree>
    <p:extLst>
      <p:ext uri="{BB962C8B-B14F-4D97-AF65-F5344CB8AC3E}">
        <p14:creationId xmlns:p14="http://schemas.microsoft.com/office/powerpoint/2010/main" val="514761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11D4B68-1A79-4374-AEAC-D71106677B33}"/>
              </a:ext>
            </a:extLst>
          </p:cNvPr>
          <p:cNvSpPr txBox="1"/>
          <p:nvPr/>
        </p:nvSpPr>
        <p:spPr>
          <a:xfrm>
            <a:off x="1465006" y="216310"/>
            <a:ext cx="7177549" cy="646331"/>
          </a:xfrm>
          <a:prstGeom prst="rect">
            <a:avLst/>
          </a:prstGeom>
          <a:noFill/>
        </p:spPr>
        <p:txBody>
          <a:bodyPr wrap="square" rtlCol="0">
            <a:spAutoFit/>
          </a:bodyPr>
          <a:lstStyle/>
          <a:p>
            <a:r>
              <a:rPr lang="it-IT" sz="3600" dirty="0"/>
              <a:t>Riassumendo…</a:t>
            </a:r>
          </a:p>
        </p:txBody>
      </p:sp>
      <p:sp>
        <p:nvSpPr>
          <p:cNvPr id="2" name="CasellaDiTesto 1">
            <a:extLst>
              <a:ext uri="{FF2B5EF4-FFF2-40B4-BE49-F238E27FC236}">
                <a16:creationId xmlns:a16="http://schemas.microsoft.com/office/drawing/2014/main" id="{AFC5AB7F-166A-473B-9D1D-D413E36AE3E4}"/>
              </a:ext>
            </a:extLst>
          </p:cNvPr>
          <p:cNvSpPr txBox="1"/>
          <p:nvPr/>
        </p:nvSpPr>
        <p:spPr>
          <a:xfrm>
            <a:off x="523783" y="1189608"/>
            <a:ext cx="10777491" cy="5509200"/>
          </a:xfrm>
          <a:prstGeom prst="rect">
            <a:avLst/>
          </a:prstGeom>
          <a:noFill/>
        </p:spPr>
        <p:txBody>
          <a:bodyPr wrap="square" rtlCol="0">
            <a:spAutoFit/>
          </a:bodyPr>
          <a:lstStyle/>
          <a:p>
            <a:pPr marL="285750" indent="-285750" algn="just">
              <a:buFont typeface="Arial" panose="020B0604020202020204" pitchFamily="34" charset="0"/>
              <a:buChar char="•"/>
            </a:pPr>
            <a:r>
              <a:rPr lang="it-IT" sz="2000" dirty="0"/>
              <a:t>Partendo dal grafico delle entrate e delle uscite cumulate (conteggiate all’ingresso) abbiamo ottenuto un grafico dei «coefficienti angolari» rappresentato da una funzione a tratti (nel passaggio al continuo la chiameremmo funzione «derivata»)</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000" dirty="0"/>
              <a:t>L’area sottesa dalla funzione a tratti (cioè il prodotto tra il coefficiente angolare e l’ampiezza dell’intervallo di rilevazione) rappresenta di nuovo l’informazione cumulata</a:t>
            </a:r>
          </a:p>
          <a:p>
            <a:pPr algn="just"/>
            <a:endParaRPr lang="it-IT" sz="2000" dirty="0"/>
          </a:p>
          <a:p>
            <a:pPr marL="285750" indent="-285750" algn="just">
              <a:buFont typeface="Arial" panose="020B0604020202020204" pitchFamily="34" charset="0"/>
              <a:buChar char="•"/>
            </a:pPr>
            <a:r>
              <a:rPr lang="it-IT" sz="2000" dirty="0"/>
              <a:t>Abbiamo visto come la qualità dell’informazione migliori all’infittirsi del tempo di rilevazione (prima ogni ora e poi dopo mezz’ora). Se avessimo la capacità tecnologica di rilevare ad intervalli di tempo </a:t>
            </a:r>
            <a:r>
              <a:rPr lang="it-IT" sz="2000" i="1" dirty="0" err="1"/>
              <a:t>dt</a:t>
            </a:r>
            <a:r>
              <a:rPr lang="it-IT" sz="2000" dirty="0"/>
              <a:t> sempre più brevi avremmo una serie di conseguenze:</a:t>
            </a:r>
          </a:p>
          <a:p>
            <a:pPr marL="457200" indent="-457200" algn="just">
              <a:buAutoNum type="alphaLcParenR"/>
            </a:pPr>
            <a:r>
              <a:rPr lang="it-IT" sz="2000" dirty="0"/>
              <a:t>Il grafico a punti (la spezzata) dell’informazione cumulata tenderebbe a diventare una curva «continua»</a:t>
            </a:r>
          </a:p>
          <a:p>
            <a:pPr marL="457200" indent="-457200" algn="just">
              <a:buAutoNum type="alphaLcParenR"/>
            </a:pPr>
            <a:r>
              <a:rPr lang="it-IT" sz="2000" dirty="0"/>
              <a:t>La funzione a tratti che rappresenta il coefficiente angolare tenderebbe anch’essa ad una funzione «continua»</a:t>
            </a:r>
          </a:p>
          <a:p>
            <a:pPr algn="just"/>
            <a:r>
              <a:rPr lang="it-IT" sz="2400" dirty="0">
                <a:solidFill>
                  <a:srgbClr val="FF0000"/>
                </a:solidFill>
              </a:rPr>
              <a:t>In ogni caso la procedura è stata quella di associare l’informazione relativa al coefficiente angolare desunto da due osservazioni successive ed estenderne la validità a tutto l’intervallo temporale preso in esame.</a:t>
            </a:r>
          </a:p>
        </p:txBody>
      </p:sp>
    </p:spTree>
    <p:extLst>
      <p:ext uri="{BB962C8B-B14F-4D97-AF65-F5344CB8AC3E}">
        <p14:creationId xmlns:p14="http://schemas.microsoft.com/office/powerpoint/2010/main" val="2986099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11D4B68-1A79-4374-AEAC-D71106677B33}"/>
              </a:ext>
            </a:extLst>
          </p:cNvPr>
          <p:cNvSpPr txBox="1"/>
          <p:nvPr/>
        </p:nvSpPr>
        <p:spPr>
          <a:xfrm>
            <a:off x="3142885" y="310113"/>
            <a:ext cx="7177549" cy="646331"/>
          </a:xfrm>
          <a:prstGeom prst="rect">
            <a:avLst/>
          </a:prstGeom>
          <a:noFill/>
        </p:spPr>
        <p:txBody>
          <a:bodyPr wrap="square" rtlCol="0">
            <a:spAutoFit/>
          </a:bodyPr>
          <a:lstStyle/>
          <a:p>
            <a:r>
              <a:rPr lang="it-IT" sz="3600" dirty="0"/>
              <a:t>Verso il concetto di differenziale</a:t>
            </a:r>
          </a:p>
        </p:txBody>
      </p:sp>
      <p:sp>
        <p:nvSpPr>
          <p:cNvPr id="2" name="CasellaDiTesto 1">
            <a:extLst>
              <a:ext uri="{FF2B5EF4-FFF2-40B4-BE49-F238E27FC236}">
                <a16:creationId xmlns:a16="http://schemas.microsoft.com/office/drawing/2014/main" id="{AFC5AB7F-166A-473B-9D1D-D413E36AE3E4}"/>
              </a:ext>
            </a:extLst>
          </p:cNvPr>
          <p:cNvSpPr txBox="1"/>
          <p:nvPr/>
        </p:nvSpPr>
        <p:spPr>
          <a:xfrm>
            <a:off x="523783" y="1189608"/>
            <a:ext cx="10777491" cy="1200329"/>
          </a:xfrm>
          <a:prstGeom prst="rect">
            <a:avLst/>
          </a:prstGeom>
          <a:noFill/>
        </p:spPr>
        <p:txBody>
          <a:bodyPr wrap="square" rtlCol="0">
            <a:spAutoFit/>
          </a:bodyPr>
          <a:lstStyle/>
          <a:p>
            <a:pPr algn="just"/>
            <a:r>
              <a:rPr lang="it-IT" sz="2400" dirty="0">
                <a:solidFill>
                  <a:srgbClr val="FF0000"/>
                </a:solidFill>
              </a:rPr>
              <a:t>In ogni caso la procedura è stata quella di associare l’informazione relativa al coefficiente angolare desunto da due osservazioni successive ed estenderne la validità a tutto l’intervallo temporale preso in esame.</a:t>
            </a:r>
          </a:p>
        </p:txBody>
      </p:sp>
      <p:grpSp>
        <p:nvGrpSpPr>
          <p:cNvPr id="12" name="Gruppo 11">
            <a:extLst>
              <a:ext uri="{FF2B5EF4-FFF2-40B4-BE49-F238E27FC236}">
                <a16:creationId xmlns:a16="http://schemas.microsoft.com/office/drawing/2014/main" id="{C1CB0CCE-F9D2-4BE6-9652-AC200AAA4E3C}"/>
              </a:ext>
            </a:extLst>
          </p:cNvPr>
          <p:cNvGrpSpPr/>
          <p:nvPr/>
        </p:nvGrpSpPr>
        <p:grpSpPr>
          <a:xfrm>
            <a:off x="6622741" y="2645546"/>
            <a:ext cx="5237826" cy="3693319"/>
            <a:chOff x="6622741" y="2645546"/>
            <a:chExt cx="5237826" cy="3693319"/>
          </a:xfrm>
        </p:grpSpPr>
        <p:grpSp>
          <p:nvGrpSpPr>
            <p:cNvPr id="8" name="Gruppo 7">
              <a:extLst>
                <a:ext uri="{FF2B5EF4-FFF2-40B4-BE49-F238E27FC236}">
                  <a16:creationId xmlns:a16="http://schemas.microsoft.com/office/drawing/2014/main" id="{5C6D77D3-E389-44E1-B53D-F0B9194826EC}"/>
                </a:ext>
              </a:extLst>
            </p:cNvPr>
            <p:cNvGrpSpPr/>
            <p:nvPr/>
          </p:nvGrpSpPr>
          <p:grpSpPr>
            <a:xfrm>
              <a:off x="6622741" y="2645546"/>
              <a:ext cx="5237826" cy="3693319"/>
              <a:chOff x="6622741" y="2645546"/>
              <a:chExt cx="5237826" cy="3693319"/>
            </a:xfrm>
          </p:grpSpPr>
          <p:sp>
            <p:nvSpPr>
              <p:cNvPr id="5" name="CasellaDiTesto 4">
                <a:extLst>
                  <a:ext uri="{FF2B5EF4-FFF2-40B4-BE49-F238E27FC236}">
                    <a16:creationId xmlns:a16="http://schemas.microsoft.com/office/drawing/2014/main" id="{4DA3D696-8B1B-473B-A5E8-429A1D7846EA}"/>
                  </a:ext>
                </a:extLst>
              </p:cNvPr>
              <p:cNvSpPr txBox="1"/>
              <p:nvPr/>
            </p:nvSpPr>
            <p:spPr>
              <a:xfrm>
                <a:off x="6622741" y="2645546"/>
                <a:ext cx="5237826" cy="3693319"/>
              </a:xfrm>
              <a:prstGeom prst="rect">
                <a:avLst/>
              </a:prstGeom>
              <a:noFill/>
            </p:spPr>
            <p:txBody>
              <a:bodyPr wrap="square" rtlCol="0">
                <a:spAutoFit/>
              </a:bodyPr>
              <a:lstStyle/>
              <a:p>
                <a:pPr algn="just"/>
                <a:r>
                  <a:rPr lang="it-IT" dirty="0"/>
                  <a:t>Se le osservazioni successive sono estremamente ravvicinate, cioè equivale ad approssimare l’incremento «vero» della funzione    con un incremento approssimato	 calcolabile, al solito con la  formula:</a:t>
                </a:r>
              </a:p>
              <a:p>
                <a:pPr algn="just"/>
                <a:endParaRPr lang="it-IT" dirty="0"/>
              </a:p>
              <a:p>
                <a:pPr algn="just"/>
                <a:endParaRPr lang="it-IT" dirty="0"/>
              </a:p>
              <a:p>
                <a:pPr algn="just"/>
                <a:endParaRPr lang="it-IT" dirty="0"/>
              </a:p>
              <a:p>
                <a:pPr algn="just"/>
                <a:r>
                  <a:rPr lang="it-IT" dirty="0"/>
                  <a:t>Rispetto a quanto fatto in precedenza, la differenza consiste nel fatto che il coefficiente angolare diventa quello della retta tangente nel punto iniziale. E’ ciò che accade se la rilevazione viene fatto tra due istanti di tempo  «infinitamente» vicini.</a:t>
                </a:r>
              </a:p>
            </p:txBody>
          </p:sp>
          <p:graphicFrame>
            <p:nvGraphicFramePr>
              <p:cNvPr id="6" name="Oggetto 5">
                <a:extLst>
                  <a:ext uri="{FF2B5EF4-FFF2-40B4-BE49-F238E27FC236}">
                    <a16:creationId xmlns:a16="http://schemas.microsoft.com/office/drawing/2014/main" id="{4657F9B1-7C88-4778-A5CD-898A925D67AA}"/>
                  </a:ext>
                </a:extLst>
              </p:cNvPr>
              <p:cNvGraphicFramePr>
                <a:graphicFrameLocks noChangeAspect="1"/>
              </p:cNvGraphicFramePr>
              <p:nvPr>
                <p:extLst>
                  <p:ext uri="{D42A27DB-BD31-4B8C-83A1-F6EECF244321}">
                    <p14:modId xmlns:p14="http://schemas.microsoft.com/office/powerpoint/2010/main" val="322960319"/>
                  </p:ext>
                </p:extLst>
              </p:nvPr>
            </p:nvGraphicFramePr>
            <p:xfrm>
              <a:off x="10484528" y="3173336"/>
              <a:ext cx="405845" cy="381972"/>
            </p:xfrm>
            <a:graphic>
              <a:graphicData uri="http://schemas.openxmlformats.org/presentationml/2006/ole">
                <mc:AlternateContent xmlns:mc="http://schemas.openxmlformats.org/markup-compatibility/2006">
                  <mc:Choice xmlns:v="urn:schemas-microsoft-com:vml" Requires="v">
                    <p:oleObj spid="_x0000_s22617" name="Equation" r:id="rId3" imgW="215640" imgH="203040" progId="Equation.DSMT4">
                      <p:embed/>
                    </p:oleObj>
                  </mc:Choice>
                  <mc:Fallback>
                    <p:oleObj name="Equation" r:id="rId3" imgW="215640" imgH="203040" progId="Equation.DSMT4">
                      <p:embed/>
                      <p:pic>
                        <p:nvPicPr>
                          <p:cNvPr id="0" name=""/>
                          <p:cNvPicPr/>
                          <p:nvPr/>
                        </p:nvPicPr>
                        <p:blipFill>
                          <a:blip r:embed="rId4"/>
                          <a:stretch>
                            <a:fillRect/>
                          </a:stretch>
                        </p:blipFill>
                        <p:spPr>
                          <a:xfrm>
                            <a:off x="10484528" y="3173336"/>
                            <a:ext cx="405845" cy="381972"/>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42324111-304B-4B05-BCC0-6D6A6B406B5E}"/>
                  </a:ext>
                </a:extLst>
              </p:cNvPr>
              <p:cNvGraphicFramePr>
                <a:graphicFrameLocks noChangeAspect="1"/>
              </p:cNvGraphicFramePr>
              <p:nvPr>
                <p:extLst>
                  <p:ext uri="{D42A27DB-BD31-4B8C-83A1-F6EECF244321}">
                    <p14:modId xmlns:p14="http://schemas.microsoft.com/office/powerpoint/2010/main" val="30899682"/>
                  </p:ext>
                </p:extLst>
              </p:nvPr>
            </p:nvGraphicFramePr>
            <p:xfrm>
              <a:off x="9115825" y="3447366"/>
              <a:ext cx="389631" cy="389631"/>
            </p:xfrm>
            <a:graphic>
              <a:graphicData uri="http://schemas.openxmlformats.org/presentationml/2006/ole">
                <mc:AlternateContent xmlns:mc="http://schemas.openxmlformats.org/markup-compatibility/2006">
                  <mc:Choice xmlns:v="urn:schemas-microsoft-com:vml" Requires="v">
                    <p:oleObj spid="_x0000_s22618" name="Equation" r:id="rId5" imgW="203040" imgH="203040" progId="Equation.DSMT4">
                      <p:embed/>
                    </p:oleObj>
                  </mc:Choice>
                  <mc:Fallback>
                    <p:oleObj name="Equation" r:id="rId5" imgW="203040" imgH="203040" progId="Equation.DSMT4">
                      <p:embed/>
                      <p:pic>
                        <p:nvPicPr>
                          <p:cNvPr id="0" name=""/>
                          <p:cNvPicPr/>
                          <p:nvPr/>
                        </p:nvPicPr>
                        <p:blipFill>
                          <a:blip r:embed="rId6"/>
                          <a:stretch>
                            <a:fillRect/>
                          </a:stretch>
                        </p:blipFill>
                        <p:spPr>
                          <a:xfrm>
                            <a:off x="9115825" y="3447366"/>
                            <a:ext cx="389631" cy="389631"/>
                          </a:xfrm>
                          <a:prstGeom prst="rect">
                            <a:avLst/>
                          </a:prstGeom>
                        </p:spPr>
                      </p:pic>
                    </p:oleObj>
                  </mc:Fallback>
                </mc:AlternateContent>
              </a:graphicData>
            </a:graphic>
          </p:graphicFrame>
        </p:grpSp>
        <p:graphicFrame>
          <p:nvGraphicFramePr>
            <p:cNvPr id="9" name="Oggetto 8">
              <a:extLst>
                <a:ext uri="{FF2B5EF4-FFF2-40B4-BE49-F238E27FC236}">
                  <a16:creationId xmlns:a16="http://schemas.microsoft.com/office/drawing/2014/main" id="{2B15E280-6F6F-4DB4-863B-76B3D114AACF}"/>
                </a:ext>
              </a:extLst>
            </p:cNvPr>
            <p:cNvGraphicFramePr>
              <a:graphicFrameLocks noChangeAspect="1"/>
            </p:cNvGraphicFramePr>
            <p:nvPr>
              <p:extLst>
                <p:ext uri="{D42A27DB-BD31-4B8C-83A1-F6EECF244321}">
                  <p14:modId xmlns:p14="http://schemas.microsoft.com/office/powerpoint/2010/main" val="2884920779"/>
                </p:ext>
              </p:extLst>
            </p:nvPr>
          </p:nvGraphicFramePr>
          <p:xfrm>
            <a:off x="8166100" y="4100513"/>
            <a:ext cx="2168525" cy="520700"/>
          </p:xfrm>
          <a:graphic>
            <a:graphicData uri="http://schemas.openxmlformats.org/presentationml/2006/ole">
              <mc:AlternateContent xmlns:mc="http://schemas.openxmlformats.org/markup-compatibility/2006">
                <mc:Choice xmlns:v="urn:schemas-microsoft-com:vml" Requires="v">
                  <p:oleObj spid="_x0000_s22619" name="Equation" r:id="rId7" imgW="1002960" imgH="241200" progId="Equation.DSMT4">
                    <p:embed/>
                  </p:oleObj>
                </mc:Choice>
                <mc:Fallback>
                  <p:oleObj name="Equation" r:id="rId7" imgW="1002960" imgH="241200" progId="Equation.DSMT4">
                    <p:embed/>
                    <p:pic>
                      <p:nvPicPr>
                        <p:cNvPr id="0" name=""/>
                        <p:cNvPicPr/>
                        <p:nvPr/>
                      </p:nvPicPr>
                      <p:blipFill>
                        <a:blip r:embed="rId8"/>
                        <a:stretch>
                          <a:fillRect/>
                        </a:stretch>
                      </p:blipFill>
                      <p:spPr>
                        <a:xfrm>
                          <a:off x="8166100" y="4100513"/>
                          <a:ext cx="2168525" cy="520700"/>
                        </a:xfrm>
                        <a:prstGeom prst="rect">
                          <a:avLst/>
                        </a:prstGeom>
                      </p:spPr>
                    </p:pic>
                  </p:oleObj>
                </mc:Fallback>
              </mc:AlternateContent>
            </a:graphicData>
          </a:graphic>
        </p:graphicFrame>
      </p:grpSp>
      <p:graphicFrame>
        <p:nvGraphicFramePr>
          <p:cNvPr id="13" name="Oggetto 12">
            <a:extLst>
              <a:ext uri="{FF2B5EF4-FFF2-40B4-BE49-F238E27FC236}">
                <a16:creationId xmlns:a16="http://schemas.microsoft.com/office/drawing/2014/main" id="{37E924ED-57DE-45B9-842B-D8771C47C613}"/>
              </a:ext>
            </a:extLst>
          </p:cNvPr>
          <p:cNvGraphicFramePr>
            <a:graphicFrameLocks noChangeAspect="1"/>
          </p:cNvGraphicFramePr>
          <p:nvPr>
            <p:extLst>
              <p:ext uri="{D42A27DB-BD31-4B8C-83A1-F6EECF244321}">
                <p14:modId xmlns:p14="http://schemas.microsoft.com/office/powerpoint/2010/main" val="3686059874"/>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2620" name="Equation" r:id="rId9" imgW="914400" imgH="198720" progId="Equation.DSMT4">
                  <p:embed/>
                </p:oleObj>
              </mc:Choice>
              <mc:Fallback>
                <p:oleObj name="Equation" r:id="rId9" imgW="914400" imgH="198720" progId="Equation.DSMT4">
                  <p:embed/>
                  <p:pic>
                    <p:nvPicPr>
                      <p:cNvPr id="0" name=""/>
                      <p:cNvPicPr/>
                      <p:nvPr/>
                    </p:nvPicPr>
                    <p:blipFill>
                      <a:blip r:embed="rId10"/>
                      <a:stretch>
                        <a:fillRect/>
                      </a:stretch>
                    </p:blipFill>
                    <p:spPr>
                      <a:xfrm>
                        <a:off x="4927600" y="2667000"/>
                        <a:ext cx="914400" cy="198438"/>
                      </a:xfrm>
                      <a:prstGeom prst="rect">
                        <a:avLst/>
                      </a:prstGeom>
                    </p:spPr>
                  </p:pic>
                </p:oleObj>
              </mc:Fallback>
            </mc:AlternateContent>
          </a:graphicData>
        </a:graphic>
      </p:graphicFrame>
      <p:pic>
        <p:nvPicPr>
          <p:cNvPr id="15" name="Immagine 14">
            <a:extLst>
              <a:ext uri="{FF2B5EF4-FFF2-40B4-BE49-F238E27FC236}">
                <a16:creationId xmlns:a16="http://schemas.microsoft.com/office/drawing/2014/main" id="{D4F75651-EB1D-47E0-AB78-6DD6E05D5DA2}"/>
              </a:ext>
            </a:extLst>
          </p:cNvPr>
          <p:cNvPicPr>
            <a:picLocks noChangeAspect="1"/>
          </p:cNvPicPr>
          <p:nvPr/>
        </p:nvPicPr>
        <p:blipFill>
          <a:blip r:embed="rId11"/>
          <a:stretch>
            <a:fillRect/>
          </a:stretch>
        </p:blipFill>
        <p:spPr>
          <a:xfrm>
            <a:off x="227861" y="2806961"/>
            <a:ext cx="5916173" cy="3322205"/>
          </a:xfrm>
          <a:prstGeom prst="rect">
            <a:avLst/>
          </a:prstGeom>
        </p:spPr>
      </p:pic>
    </p:spTree>
    <p:extLst>
      <p:ext uri="{BB962C8B-B14F-4D97-AF65-F5344CB8AC3E}">
        <p14:creationId xmlns:p14="http://schemas.microsoft.com/office/powerpoint/2010/main" val="85575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11D4B68-1A79-4374-AEAC-D71106677B33}"/>
              </a:ext>
            </a:extLst>
          </p:cNvPr>
          <p:cNvSpPr txBox="1"/>
          <p:nvPr/>
        </p:nvSpPr>
        <p:spPr>
          <a:xfrm>
            <a:off x="999277" y="375596"/>
            <a:ext cx="10518163" cy="646331"/>
          </a:xfrm>
          <a:prstGeom prst="rect">
            <a:avLst/>
          </a:prstGeom>
          <a:noFill/>
        </p:spPr>
        <p:txBody>
          <a:bodyPr wrap="square" rtlCol="0">
            <a:spAutoFit/>
          </a:bodyPr>
          <a:lstStyle/>
          <a:p>
            <a:pPr algn="ctr"/>
            <a:r>
              <a:rPr lang="it-IT" sz="3600" dirty="0"/>
              <a:t>Significato geometrico del  </a:t>
            </a:r>
            <a:r>
              <a:rPr lang="it-IT" sz="3600" u="sng" dirty="0"/>
              <a:t>differenziale</a:t>
            </a:r>
          </a:p>
        </p:txBody>
      </p:sp>
      <p:graphicFrame>
        <p:nvGraphicFramePr>
          <p:cNvPr id="13" name="Oggetto 12">
            <a:extLst>
              <a:ext uri="{FF2B5EF4-FFF2-40B4-BE49-F238E27FC236}">
                <a16:creationId xmlns:a16="http://schemas.microsoft.com/office/drawing/2014/main" id="{37E924ED-57DE-45B9-842B-D8771C47C613}"/>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3598" name="Equation" r:id="rId3" imgW="914400" imgH="198720" progId="Equation.DSMT4">
                  <p:embed/>
                </p:oleObj>
              </mc:Choice>
              <mc:Fallback>
                <p:oleObj name="Equation" r:id="rId3" imgW="914400" imgH="198720" progId="Equation.DSMT4">
                  <p:embed/>
                  <p:pic>
                    <p:nvPicPr>
                      <p:cNvPr id="13" name="Oggetto 12">
                        <a:extLst>
                          <a:ext uri="{FF2B5EF4-FFF2-40B4-BE49-F238E27FC236}">
                            <a16:creationId xmlns:a16="http://schemas.microsoft.com/office/drawing/2014/main" id="{37E924ED-57DE-45B9-842B-D8771C47C613}"/>
                          </a:ext>
                        </a:extLst>
                      </p:cNvPr>
                      <p:cNvPicPr/>
                      <p:nvPr/>
                    </p:nvPicPr>
                    <p:blipFill>
                      <a:blip r:embed="rId4"/>
                      <a:stretch>
                        <a:fillRect/>
                      </a:stretch>
                    </p:blipFill>
                    <p:spPr>
                      <a:xfrm>
                        <a:off x="4927600" y="2667000"/>
                        <a:ext cx="914400" cy="198438"/>
                      </a:xfrm>
                      <a:prstGeom prst="rect">
                        <a:avLst/>
                      </a:prstGeom>
                    </p:spPr>
                  </p:pic>
                </p:oleObj>
              </mc:Fallback>
            </mc:AlternateContent>
          </a:graphicData>
        </a:graphic>
      </p:graphicFrame>
      <p:sp>
        <p:nvSpPr>
          <p:cNvPr id="3" name="CasellaDiTesto 2">
            <a:extLst>
              <a:ext uri="{FF2B5EF4-FFF2-40B4-BE49-F238E27FC236}">
                <a16:creationId xmlns:a16="http://schemas.microsoft.com/office/drawing/2014/main" id="{65A8D9C2-1ECD-4424-A439-3CA9852A8046}"/>
              </a:ext>
            </a:extLst>
          </p:cNvPr>
          <p:cNvSpPr txBox="1"/>
          <p:nvPr/>
        </p:nvSpPr>
        <p:spPr>
          <a:xfrm>
            <a:off x="6693763" y="1296140"/>
            <a:ext cx="5015884" cy="3416320"/>
          </a:xfrm>
          <a:prstGeom prst="rect">
            <a:avLst/>
          </a:prstGeom>
          <a:noFill/>
        </p:spPr>
        <p:txBody>
          <a:bodyPr wrap="square" rtlCol="0">
            <a:spAutoFit/>
          </a:bodyPr>
          <a:lstStyle/>
          <a:p>
            <a:pPr marL="285750" indent="-285750" algn="just">
              <a:buFont typeface="Arial" panose="020B0604020202020204" pitchFamily="34" charset="0"/>
              <a:buChar char="•"/>
            </a:pPr>
            <a:r>
              <a:rPr lang="it-IT" dirty="0"/>
              <a:t>E’ il caso di insistere sul fatto che nel momento in cui valutiamo l’incremento della funzione tramite il </a:t>
            </a:r>
            <a:r>
              <a:rPr lang="it-IT" dirty="0">
                <a:solidFill>
                  <a:srgbClr val="FF0000"/>
                </a:solidFill>
              </a:rPr>
              <a:t>differenziale </a:t>
            </a:r>
            <a:r>
              <a:rPr lang="it-IT" dirty="0" err="1">
                <a:solidFill>
                  <a:srgbClr val="FF0000"/>
                </a:solidFill>
              </a:rPr>
              <a:t>df</a:t>
            </a:r>
            <a:r>
              <a:rPr lang="it-IT" dirty="0">
                <a:solidFill>
                  <a:srgbClr val="FF0000"/>
                </a:solidFill>
              </a:rPr>
              <a:t> </a:t>
            </a:r>
            <a:r>
              <a:rPr lang="it-IT" dirty="0"/>
              <a:t> introduciamo fatalmente un errore: cioè è dovuto al fatto che solo apparentemente l’informazione relativa al coefficiente angolare della tangente è </a:t>
            </a:r>
            <a:r>
              <a:rPr lang="it-IT" b="1" u="sng" dirty="0"/>
              <a:t>un’informazione puntuale</a:t>
            </a:r>
            <a:r>
              <a:rPr lang="it-IT" dirty="0"/>
              <a:t>, essa in realtà «deriva» sempre da un rapporto (incrementale) calcolato su di un intervallo di ampiezza (per quanto piccola non nulla) </a:t>
            </a:r>
            <a:r>
              <a:rPr lang="it-IT" dirty="0" err="1"/>
              <a:t>dt</a:t>
            </a:r>
            <a:r>
              <a:rPr lang="it-IT" dirty="0"/>
              <a:t>. Ovviamente ci si aspetta che l’errore compiuto sia tanto più piccolo quanto il </a:t>
            </a:r>
            <a:r>
              <a:rPr lang="it-IT" dirty="0" err="1"/>
              <a:t>dt</a:t>
            </a:r>
            <a:r>
              <a:rPr lang="it-IT" dirty="0"/>
              <a:t> considerato si avvicini a zero. </a:t>
            </a:r>
          </a:p>
        </p:txBody>
      </p:sp>
      <p:pic>
        <p:nvPicPr>
          <p:cNvPr id="14" name="Immagine 13">
            <a:extLst>
              <a:ext uri="{FF2B5EF4-FFF2-40B4-BE49-F238E27FC236}">
                <a16:creationId xmlns:a16="http://schemas.microsoft.com/office/drawing/2014/main" id="{48EF03E3-6DB2-4A5A-9E69-50154BF9A663}"/>
              </a:ext>
            </a:extLst>
          </p:cNvPr>
          <p:cNvPicPr>
            <a:picLocks noChangeAspect="1"/>
          </p:cNvPicPr>
          <p:nvPr/>
        </p:nvPicPr>
        <p:blipFill>
          <a:blip r:embed="rId5"/>
          <a:stretch>
            <a:fillRect/>
          </a:stretch>
        </p:blipFill>
        <p:spPr>
          <a:xfrm>
            <a:off x="88777" y="1231781"/>
            <a:ext cx="6169582" cy="3464506"/>
          </a:xfrm>
          <a:prstGeom prst="rect">
            <a:avLst/>
          </a:prstGeom>
        </p:spPr>
      </p:pic>
      <p:graphicFrame>
        <p:nvGraphicFramePr>
          <p:cNvPr id="15" name="Oggetto 14">
            <a:extLst>
              <a:ext uri="{FF2B5EF4-FFF2-40B4-BE49-F238E27FC236}">
                <a16:creationId xmlns:a16="http://schemas.microsoft.com/office/drawing/2014/main" id="{6EA39249-4A5D-4190-BAA3-00900810480B}"/>
              </a:ext>
            </a:extLst>
          </p:cNvPr>
          <p:cNvGraphicFramePr>
            <a:graphicFrameLocks noChangeAspect="1"/>
          </p:cNvGraphicFramePr>
          <p:nvPr>
            <p:extLst>
              <p:ext uri="{D42A27DB-BD31-4B8C-83A1-F6EECF244321}">
                <p14:modId xmlns:p14="http://schemas.microsoft.com/office/powerpoint/2010/main" val="4258897127"/>
              </p:ext>
            </p:extLst>
          </p:nvPr>
        </p:nvGraphicFramePr>
        <p:xfrm>
          <a:off x="890278" y="4972490"/>
          <a:ext cx="6440488" cy="692150"/>
        </p:xfrm>
        <a:graphic>
          <a:graphicData uri="http://schemas.openxmlformats.org/presentationml/2006/ole">
            <mc:AlternateContent xmlns:mc="http://schemas.openxmlformats.org/markup-compatibility/2006">
              <mc:Choice xmlns:v="urn:schemas-microsoft-com:vml" Requires="v">
                <p:oleObj spid="_x0000_s23599" name="Equation" r:id="rId6" imgW="3543120" imgH="380880" progId="Equation.DSMT4">
                  <p:embed/>
                </p:oleObj>
              </mc:Choice>
              <mc:Fallback>
                <p:oleObj name="Equation" r:id="rId6" imgW="3543120" imgH="380880" progId="Equation.DSMT4">
                  <p:embed/>
                  <p:pic>
                    <p:nvPicPr>
                      <p:cNvPr id="0" name=""/>
                      <p:cNvPicPr/>
                      <p:nvPr/>
                    </p:nvPicPr>
                    <p:blipFill>
                      <a:blip r:embed="rId7"/>
                      <a:stretch>
                        <a:fillRect/>
                      </a:stretch>
                    </p:blipFill>
                    <p:spPr>
                      <a:xfrm>
                        <a:off x="890278" y="4972490"/>
                        <a:ext cx="6440488" cy="692150"/>
                      </a:xfrm>
                      <a:prstGeom prst="rect">
                        <a:avLst/>
                      </a:prstGeom>
                    </p:spPr>
                  </p:pic>
                </p:oleObj>
              </mc:Fallback>
            </mc:AlternateContent>
          </a:graphicData>
        </a:graphic>
      </p:graphicFrame>
    </p:spTree>
    <p:extLst>
      <p:ext uri="{BB962C8B-B14F-4D97-AF65-F5344CB8AC3E}">
        <p14:creationId xmlns:p14="http://schemas.microsoft.com/office/powerpoint/2010/main" val="2743511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11D4B68-1A79-4374-AEAC-D71106677B33}"/>
              </a:ext>
            </a:extLst>
          </p:cNvPr>
          <p:cNvSpPr txBox="1"/>
          <p:nvPr/>
        </p:nvSpPr>
        <p:spPr>
          <a:xfrm>
            <a:off x="2441359" y="389779"/>
            <a:ext cx="9157459" cy="646331"/>
          </a:xfrm>
          <a:prstGeom prst="rect">
            <a:avLst/>
          </a:prstGeom>
          <a:noFill/>
        </p:spPr>
        <p:txBody>
          <a:bodyPr wrap="square" rtlCol="0">
            <a:spAutoFit/>
          </a:bodyPr>
          <a:lstStyle/>
          <a:p>
            <a:r>
              <a:rPr lang="it-IT" sz="3600" dirty="0"/>
              <a:t>Verso la definizione di funzione differenziabile</a:t>
            </a:r>
          </a:p>
        </p:txBody>
      </p:sp>
      <p:graphicFrame>
        <p:nvGraphicFramePr>
          <p:cNvPr id="13" name="Oggetto 12">
            <a:extLst>
              <a:ext uri="{FF2B5EF4-FFF2-40B4-BE49-F238E27FC236}">
                <a16:creationId xmlns:a16="http://schemas.microsoft.com/office/drawing/2014/main" id="{37E924ED-57DE-45B9-842B-D8771C47C613}"/>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4690" name="Equation" r:id="rId3" imgW="914400" imgH="198720" progId="Equation.DSMT4">
                  <p:embed/>
                </p:oleObj>
              </mc:Choice>
              <mc:Fallback>
                <p:oleObj name="Equation" r:id="rId3" imgW="914400" imgH="198720" progId="Equation.DSMT4">
                  <p:embed/>
                  <p:pic>
                    <p:nvPicPr>
                      <p:cNvPr id="13" name="Oggetto 12">
                        <a:extLst>
                          <a:ext uri="{FF2B5EF4-FFF2-40B4-BE49-F238E27FC236}">
                            <a16:creationId xmlns:a16="http://schemas.microsoft.com/office/drawing/2014/main" id="{37E924ED-57DE-45B9-842B-D8771C47C613}"/>
                          </a:ext>
                        </a:extLst>
                      </p:cNvPr>
                      <p:cNvPicPr/>
                      <p:nvPr/>
                    </p:nvPicPr>
                    <p:blipFill>
                      <a:blip r:embed="rId4"/>
                      <a:stretch>
                        <a:fillRect/>
                      </a:stretch>
                    </p:blipFill>
                    <p:spPr>
                      <a:xfrm>
                        <a:off x="4927600" y="2667000"/>
                        <a:ext cx="914400" cy="198438"/>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6EA39249-4A5D-4190-BAA3-00900810480B}"/>
              </a:ext>
            </a:extLst>
          </p:cNvPr>
          <p:cNvGraphicFramePr>
            <a:graphicFrameLocks noChangeAspect="1"/>
          </p:cNvGraphicFramePr>
          <p:nvPr>
            <p:extLst>
              <p:ext uri="{D42A27DB-BD31-4B8C-83A1-F6EECF244321}">
                <p14:modId xmlns:p14="http://schemas.microsoft.com/office/powerpoint/2010/main" val="438056699"/>
              </p:ext>
            </p:extLst>
          </p:nvPr>
        </p:nvGraphicFramePr>
        <p:xfrm>
          <a:off x="690436" y="1714009"/>
          <a:ext cx="6440488" cy="692150"/>
        </p:xfrm>
        <a:graphic>
          <a:graphicData uri="http://schemas.openxmlformats.org/presentationml/2006/ole">
            <mc:AlternateContent xmlns:mc="http://schemas.openxmlformats.org/markup-compatibility/2006">
              <mc:Choice xmlns:v="urn:schemas-microsoft-com:vml" Requires="v">
                <p:oleObj spid="_x0000_s24691" name="Equation" r:id="rId5" imgW="3543120" imgH="380880" progId="Equation.DSMT4">
                  <p:embed/>
                </p:oleObj>
              </mc:Choice>
              <mc:Fallback>
                <p:oleObj name="Equation" r:id="rId5" imgW="3543120" imgH="380880" progId="Equation.DSMT4">
                  <p:embed/>
                  <p:pic>
                    <p:nvPicPr>
                      <p:cNvPr id="15" name="Oggetto 14">
                        <a:extLst>
                          <a:ext uri="{FF2B5EF4-FFF2-40B4-BE49-F238E27FC236}">
                            <a16:creationId xmlns:a16="http://schemas.microsoft.com/office/drawing/2014/main" id="{6EA39249-4A5D-4190-BAA3-00900810480B}"/>
                          </a:ext>
                        </a:extLst>
                      </p:cNvPr>
                      <p:cNvPicPr/>
                      <p:nvPr/>
                    </p:nvPicPr>
                    <p:blipFill>
                      <a:blip r:embed="rId6"/>
                      <a:stretch>
                        <a:fillRect/>
                      </a:stretch>
                    </p:blipFill>
                    <p:spPr>
                      <a:xfrm>
                        <a:off x="690436" y="1714009"/>
                        <a:ext cx="6440488" cy="692150"/>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6B525CE5-C3AA-48A2-BCAC-4106EDD52DBB}"/>
              </a:ext>
            </a:extLst>
          </p:cNvPr>
          <p:cNvGraphicFramePr>
            <a:graphicFrameLocks noChangeAspect="1"/>
          </p:cNvGraphicFramePr>
          <p:nvPr>
            <p:extLst>
              <p:ext uri="{D42A27DB-BD31-4B8C-83A1-F6EECF244321}">
                <p14:modId xmlns:p14="http://schemas.microsoft.com/office/powerpoint/2010/main" val="3809161868"/>
              </p:ext>
            </p:extLst>
          </p:nvPr>
        </p:nvGraphicFramePr>
        <p:xfrm>
          <a:off x="593725" y="2667000"/>
          <a:ext cx="8058150" cy="738188"/>
        </p:xfrm>
        <a:graphic>
          <a:graphicData uri="http://schemas.openxmlformats.org/presentationml/2006/ole">
            <mc:AlternateContent xmlns:mc="http://schemas.openxmlformats.org/markup-compatibility/2006">
              <mc:Choice xmlns:v="urn:schemas-microsoft-com:vml" Requires="v">
                <p:oleObj spid="_x0000_s24692" name="Equation" r:id="rId7" imgW="4431960" imgH="406080" progId="Equation.DSMT4">
                  <p:embed/>
                </p:oleObj>
              </mc:Choice>
              <mc:Fallback>
                <p:oleObj name="Equation" r:id="rId7" imgW="4431960" imgH="406080" progId="Equation.DSMT4">
                  <p:embed/>
                  <p:pic>
                    <p:nvPicPr>
                      <p:cNvPr id="16" name="Oggetto 15">
                        <a:extLst>
                          <a:ext uri="{FF2B5EF4-FFF2-40B4-BE49-F238E27FC236}">
                            <a16:creationId xmlns:a16="http://schemas.microsoft.com/office/drawing/2014/main" id="{6B525CE5-C3AA-48A2-BCAC-4106EDD52DBB}"/>
                          </a:ext>
                        </a:extLst>
                      </p:cNvPr>
                      <p:cNvPicPr/>
                      <p:nvPr/>
                    </p:nvPicPr>
                    <p:blipFill>
                      <a:blip r:embed="rId8"/>
                      <a:stretch>
                        <a:fillRect/>
                      </a:stretch>
                    </p:blipFill>
                    <p:spPr>
                      <a:xfrm>
                        <a:off x="593725" y="2667000"/>
                        <a:ext cx="8058150" cy="738188"/>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24836533-68B0-4E87-93A0-94D3DD968F4F}"/>
              </a:ext>
            </a:extLst>
          </p:cNvPr>
          <p:cNvSpPr txBox="1"/>
          <p:nvPr/>
        </p:nvSpPr>
        <p:spPr>
          <a:xfrm>
            <a:off x="690436" y="3602182"/>
            <a:ext cx="9940619" cy="369332"/>
          </a:xfrm>
          <a:prstGeom prst="rect">
            <a:avLst/>
          </a:prstGeom>
          <a:noFill/>
        </p:spPr>
        <p:txBody>
          <a:bodyPr wrap="square" rtlCol="0">
            <a:spAutoFit/>
          </a:bodyPr>
          <a:lstStyle/>
          <a:p>
            <a:r>
              <a:rPr lang="it-IT" dirty="0"/>
              <a:t>Inoltre</a:t>
            </a:r>
          </a:p>
        </p:txBody>
      </p:sp>
      <p:graphicFrame>
        <p:nvGraphicFramePr>
          <p:cNvPr id="9" name="Oggetto 8">
            <a:extLst>
              <a:ext uri="{FF2B5EF4-FFF2-40B4-BE49-F238E27FC236}">
                <a16:creationId xmlns:a16="http://schemas.microsoft.com/office/drawing/2014/main" id="{A4685BC4-8246-498D-92E2-666A01BAB271}"/>
              </a:ext>
            </a:extLst>
          </p:cNvPr>
          <p:cNvGraphicFramePr>
            <a:graphicFrameLocks noChangeAspect="1"/>
          </p:cNvGraphicFramePr>
          <p:nvPr>
            <p:extLst>
              <p:ext uri="{D42A27DB-BD31-4B8C-83A1-F6EECF244321}">
                <p14:modId xmlns:p14="http://schemas.microsoft.com/office/powerpoint/2010/main" val="1138686190"/>
              </p:ext>
            </p:extLst>
          </p:nvPr>
        </p:nvGraphicFramePr>
        <p:xfrm>
          <a:off x="1824831" y="3301867"/>
          <a:ext cx="8034338" cy="969962"/>
        </p:xfrm>
        <a:graphic>
          <a:graphicData uri="http://schemas.openxmlformats.org/presentationml/2006/ole">
            <mc:AlternateContent xmlns:mc="http://schemas.openxmlformats.org/markup-compatibility/2006">
              <mc:Choice xmlns:v="urn:schemas-microsoft-com:vml" Requires="v">
                <p:oleObj spid="_x0000_s24693" name="Equation" r:id="rId9" imgW="4419360" imgH="533160" progId="Equation.DSMT4">
                  <p:embed/>
                </p:oleObj>
              </mc:Choice>
              <mc:Fallback>
                <p:oleObj name="Equation" r:id="rId9" imgW="4419360" imgH="533160" progId="Equation.DSMT4">
                  <p:embed/>
                  <p:pic>
                    <p:nvPicPr>
                      <p:cNvPr id="16" name="Oggetto 15">
                        <a:extLst>
                          <a:ext uri="{FF2B5EF4-FFF2-40B4-BE49-F238E27FC236}">
                            <a16:creationId xmlns:a16="http://schemas.microsoft.com/office/drawing/2014/main" id="{6B525CE5-C3AA-48A2-BCAC-4106EDD52DBB}"/>
                          </a:ext>
                        </a:extLst>
                      </p:cNvPr>
                      <p:cNvPicPr/>
                      <p:nvPr/>
                    </p:nvPicPr>
                    <p:blipFill>
                      <a:blip r:embed="rId10"/>
                      <a:stretch>
                        <a:fillRect/>
                      </a:stretch>
                    </p:blipFill>
                    <p:spPr>
                      <a:xfrm>
                        <a:off x="1824831" y="3301867"/>
                        <a:ext cx="8034338" cy="969962"/>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2840852B-B2EC-4B60-AC52-B3299439FC15}"/>
              </a:ext>
            </a:extLst>
          </p:cNvPr>
          <p:cNvSpPr txBox="1"/>
          <p:nvPr/>
        </p:nvSpPr>
        <p:spPr>
          <a:xfrm>
            <a:off x="508000" y="4378036"/>
            <a:ext cx="10049164" cy="369332"/>
          </a:xfrm>
          <a:prstGeom prst="rect">
            <a:avLst/>
          </a:prstGeom>
          <a:noFill/>
        </p:spPr>
        <p:txBody>
          <a:bodyPr wrap="square" rtlCol="0">
            <a:spAutoFit/>
          </a:bodyPr>
          <a:lstStyle/>
          <a:p>
            <a:r>
              <a:rPr lang="it-IT" dirty="0"/>
              <a:t>Passando al limite per </a:t>
            </a:r>
            <a:r>
              <a:rPr lang="it-IT" i="1" dirty="0" err="1"/>
              <a:t>dt</a:t>
            </a:r>
            <a:r>
              <a:rPr lang="it-IT" dirty="0"/>
              <a:t> che tende a zero in ambo i membri e ricordando che il coefficiente angolare </a:t>
            </a:r>
          </a:p>
        </p:txBody>
      </p:sp>
      <p:graphicFrame>
        <p:nvGraphicFramePr>
          <p:cNvPr id="6" name="Oggetto 5">
            <a:extLst>
              <a:ext uri="{FF2B5EF4-FFF2-40B4-BE49-F238E27FC236}">
                <a16:creationId xmlns:a16="http://schemas.microsoft.com/office/drawing/2014/main" id="{163CFBF9-7FEF-4CA3-B090-6D9C0960D71B}"/>
              </a:ext>
            </a:extLst>
          </p:cNvPr>
          <p:cNvGraphicFramePr>
            <a:graphicFrameLocks noChangeAspect="1"/>
          </p:cNvGraphicFramePr>
          <p:nvPr>
            <p:extLst>
              <p:ext uri="{D42A27DB-BD31-4B8C-83A1-F6EECF244321}">
                <p14:modId xmlns:p14="http://schemas.microsoft.com/office/powerpoint/2010/main" val="1658244952"/>
              </p:ext>
            </p:extLst>
          </p:nvPr>
        </p:nvGraphicFramePr>
        <p:xfrm>
          <a:off x="2455862" y="4906696"/>
          <a:ext cx="6772276" cy="814387"/>
        </p:xfrm>
        <a:graphic>
          <a:graphicData uri="http://schemas.openxmlformats.org/presentationml/2006/ole">
            <mc:AlternateContent xmlns:mc="http://schemas.openxmlformats.org/markup-compatibility/2006">
              <mc:Choice xmlns:v="urn:schemas-microsoft-com:vml" Requires="v">
                <p:oleObj spid="_x0000_s24694" name="Equation" r:id="rId11" imgW="3276360" imgH="393480" progId="Equation.DSMT4">
                  <p:embed/>
                </p:oleObj>
              </mc:Choice>
              <mc:Fallback>
                <p:oleObj name="Equation" r:id="rId11" imgW="3276360" imgH="393480" progId="Equation.DSMT4">
                  <p:embed/>
                  <p:pic>
                    <p:nvPicPr>
                      <p:cNvPr id="0" name=""/>
                      <p:cNvPicPr/>
                      <p:nvPr/>
                    </p:nvPicPr>
                    <p:blipFill>
                      <a:blip r:embed="rId12"/>
                      <a:stretch>
                        <a:fillRect/>
                      </a:stretch>
                    </p:blipFill>
                    <p:spPr>
                      <a:xfrm>
                        <a:off x="2455862" y="4906696"/>
                        <a:ext cx="6772276" cy="814387"/>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0C19A7C3-81C9-41E4-8896-EDAD2C097C06}"/>
              </a:ext>
            </a:extLst>
          </p:cNvPr>
          <p:cNvSpPr txBox="1"/>
          <p:nvPr/>
        </p:nvSpPr>
        <p:spPr>
          <a:xfrm>
            <a:off x="690436" y="6096000"/>
            <a:ext cx="9580400" cy="369332"/>
          </a:xfrm>
          <a:prstGeom prst="rect">
            <a:avLst/>
          </a:prstGeom>
          <a:noFill/>
        </p:spPr>
        <p:txBody>
          <a:bodyPr wrap="square" rtlCol="0">
            <a:spAutoFit/>
          </a:bodyPr>
          <a:lstStyle/>
          <a:p>
            <a:r>
              <a:rPr lang="it-IT" dirty="0"/>
              <a:t>cioè la quantità	                tende a zero più velocemente di </a:t>
            </a:r>
            <a:r>
              <a:rPr lang="it-IT" dirty="0" err="1"/>
              <a:t>dt</a:t>
            </a:r>
            <a:r>
              <a:rPr lang="it-IT" dirty="0"/>
              <a:t> , per </a:t>
            </a:r>
            <a:r>
              <a:rPr lang="it-IT" dirty="0" err="1"/>
              <a:t>dt</a:t>
            </a:r>
            <a:r>
              <a:rPr lang="it-IT" dirty="0"/>
              <a:t> che tende a zero</a:t>
            </a:r>
          </a:p>
        </p:txBody>
      </p:sp>
      <p:graphicFrame>
        <p:nvGraphicFramePr>
          <p:cNvPr id="8" name="Oggetto 7">
            <a:extLst>
              <a:ext uri="{FF2B5EF4-FFF2-40B4-BE49-F238E27FC236}">
                <a16:creationId xmlns:a16="http://schemas.microsoft.com/office/drawing/2014/main" id="{B8C79828-C1A1-43C3-92D4-7D083CA841F9}"/>
              </a:ext>
            </a:extLst>
          </p:cNvPr>
          <p:cNvGraphicFramePr>
            <a:graphicFrameLocks noChangeAspect="1"/>
          </p:cNvGraphicFramePr>
          <p:nvPr>
            <p:extLst>
              <p:ext uri="{D42A27DB-BD31-4B8C-83A1-F6EECF244321}">
                <p14:modId xmlns:p14="http://schemas.microsoft.com/office/powerpoint/2010/main" val="1060462270"/>
              </p:ext>
            </p:extLst>
          </p:nvPr>
        </p:nvGraphicFramePr>
        <p:xfrm>
          <a:off x="2335069" y="6055234"/>
          <a:ext cx="1026968" cy="450864"/>
        </p:xfrm>
        <a:graphic>
          <a:graphicData uri="http://schemas.openxmlformats.org/presentationml/2006/ole">
            <mc:AlternateContent xmlns:mc="http://schemas.openxmlformats.org/markup-compatibility/2006">
              <mc:Choice xmlns:v="urn:schemas-microsoft-com:vml" Requires="v">
                <p:oleObj spid="_x0000_s24695" name="Equation" r:id="rId13" imgW="520560" imgH="228600" progId="Equation.DSMT4">
                  <p:embed/>
                </p:oleObj>
              </mc:Choice>
              <mc:Fallback>
                <p:oleObj name="Equation" r:id="rId13" imgW="520560" imgH="228600" progId="Equation.DSMT4">
                  <p:embed/>
                  <p:pic>
                    <p:nvPicPr>
                      <p:cNvPr id="0" name=""/>
                      <p:cNvPicPr/>
                      <p:nvPr/>
                    </p:nvPicPr>
                    <p:blipFill>
                      <a:blip r:embed="rId14"/>
                      <a:stretch>
                        <a:fillRect/>
                      </a:stretch>
                    </p:blipFill>
                    <p:spPr>
                      <a:xfrm>
                        <a:off x="2335069" y="6055234"/>
                        <a:ext cx="1026968" cy="450864"/>
                      </a:xfrm>
                      <a:prstGeom prst="rect">
                        <a:avLst/>
                      </a:prstGeom>
                    </p:spPr>
                  </p:pic>
                </p:oleObj>
              </mc:Fallback>
            </mc:AlternateContent>
          </a:graphicData>
        </a:graphic>
      </p:graphicFrame>
    </p:spTree>
    <p:extLst>
      <p:ext uri="{BB962C8B-B14F-4D97-AF65-F5344CB8AC3E}">
        <p14:creationId xmlns:p14="http://schemas.microsoft.com/office/powerpoint/2010/main" val="2641962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11D4B68-1A79-4374-AEAC-D71106677B33}"/>
              </a:ext>
            </a:extLst>
          </p:cNvPr>
          <p:cNvSpPr txBox="1"/>
          <p:nvPr/>
        </p:nvSpPr>
        <p:spPr>
          <a:xfrm>
            <a:off x="2441359" y="389779"/>
            <a:ext cx="9157459" cy="646331"/>
          </a:xfrm>
          <a:prstGeom prst="rect">
            <a:avLst/>
          </a:prstGeom>
          <a:noFill/>
        </p:spPr>
        <p:txBody>
          <a:bodyPr wrap="square" rtlCol="0">
            <a:spAutoFit/>
          </a:bodyPr>
          <a:lstStyle/>
          <a:p>
            <a:r>
              <a:rPr lang="it-IT" sz="3600" dirty="0"/>
              <a:t>La definizione di funzione differenziabile</a:t>
            </a:r>
          </a:p>
        </p:txBody>
      </p:sp>
      <p:graphicFrame>
        <p:nvGraphicFramePr>
          <p:cNvPr id="13" name="Oggetto 12">
            <a:extLst>
              <a:ext uri="{FF2B5EF4-FFF2-40B4-BE49-F238E27FC236}">
                <a16:creationId xmlns:a16="http://schemas.microsoft.com/office/drawing/2014/main" id="{37E924ED-57DE-45B9-842B-D8771C47C613}"/>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5747" name="Equation" r:id="rId3" imgW="914400" imgH="198720" progId="Equation.DSMT4">
                  <p:embed/>
                </p:oleObj>
              </mc:Choice>
              <mc:Fallback>
                <p:oleObj name="Equation" r:id="rId3" imgW="914400" imgH="198720" progId="Equation.DSMT4">
                  <p:embed/>
                  <p:pic>
                    <p:nvPicPr>
                      <p:cNvPr id="13" name="Oggetto 12">
                        <a:extLst>
                          <a:ext uri="{FF2B5EF4-FFF2-40B4-BE49-F238E27FC236}">
                            <a16:creationId xmlns:a16="http://schemas.microsoft.com/office/drawing/2014/main" id="{37E924ED-57DE-45B9-842B-D8771C47C613}"/>
                          </a:ext>
                        </a:extLst>
                      </p:cNvPr>
                      <p:cNvPicPr/>
                      <p:nvPr/>
                    </p:nvPicPr>
                    <p:blipFill>
                      <a:blip r:embed="rId4"/>
                      <a:stretch>
                        <a:fillRect/>
                      </a:stretch>
                    </p:blipFill>
                    <p:spPr>
                      <a:xfrm>
                        <a:off x="4927600" y="2667000"/>
                        <a:ext cx="914400" cy="198438"/>
                      </a:xfrm>
                      <a:prstGeom prst="rect">
                        <a:avLst/>
                      </a:prstGeom>
                    </p:spPr>
                  </p:pic>
                </p:oleObj>
              </mc:Fallback>
            </mc:AlternateContent>
          </a:graphicData>
        </a:graphic>
      </p:graphicFrame>
      <p:sp>
        <p:nvSpPr>
          <p:cNvPr id="3" name="CasellaDiTesto 2">
            <a:extLst>
              <a:ext uri="{FF2B5EF4-FFF2-40B4-BE49-F238E27FC236}">
                <a16:creationId xmlns:a16="http://schemas.microsoft.com/office/drawing/2014/main" id="{CCCC835C-C476-4840-A769-E023C14C57F0}"/>
              </a:ext>
            </a:extLst>
          </p:cNvPr>
          <p:cNvSpPr txBox="1"/>
          <p:nvPr/>
        </p:nvSpPr>
        <p:spPr>
          <a:xfrm>
            <a:off x="435006" y="1233996"/>
            <a:ext cx="10892901" cy="1477328"/>
          </a:xfrm>
          <a:prstGeom prst="rect">
            <a:avLst/>
          </a:prstGeom>
          <a:noFill/>
        </p:spPr>
        <p:txBody>
          <a:bodyPr wrap="square" rtlCol="0">
            <a:spAutoFit/>
          </a:bodyPr>
          <a:lstStyle/>
          <a:p>
            <a:r>
              <a:rPr lang="it-IT" dirty="0"/>
              <a:t>In tutto quanto abbiamo detto relativamente al significato geometrico del differenziale, il fatto che la variabile indipendente sia il tempo, è assolutamente non vincolante. Chiamando, per generalizzare, la variabile indipendente x, diremo che </a:t>
            </a:r>
          </a:p>
          <a:p>
            <a:endParaRPr lang="it-IT" dirty="0"/>
          </a:p>
          <a:p>
            <a:endParaRPr lang="it-IT" dirty="0"/>
          </a:p>
        </p:txBody>
      </p:sp>
      <p:graphicFrame>
        <p:nvGraphicFramePr>
          <p:cNvPr id="10" name="Oggetto 9">
            <a:extLst>
              <a:ext uri="{FF2B5EF4-FFF2-40B4-BE49-F238E27FC236}">
                <a16:creationId xmlns:a16="http://schemas.microsoft.com/office/drawing/2014/main" id="{6B3A145B-E234-4F0F-9721-60A1E84C212D}"/>
              </a:ext>
            </a:extLst>
          </p:cNvPr>
          <p:cNvGraphicFramePr>
            <a:graphicFrameLocks noChangeAspect="1"/>
          </p:cNvGraphicFramePr>
          <p:nvPr>
            <p:extLst>
              <p:ext uri="{D42A27DB-BD31-4B8C-83A1-F6EECF244321}">
                <p14:modId xmlns:p14="http://schemas.microsoft.com/office/powerpoint/2010/main" val="4161506814"/>
              </p:ext>
            </p:extLst>
          </p:nvPr>
        </p:nvGraphicFramePr>
        <p:xfrm>
          <a:off x="2158206" y="2379663"/>
          <a:ext cx="7367587" cy="1049337"/>
        </p:xfrm>
        <a:graphic>
          <a:graphicData uri="http://schemas.openxmlformats.org/presentationml/2006/ole">
            <mc:AlternateContent xmlns:mc="http://schemas.openxmlformats.org/markup-compatibility/2006">
              <mc:Choice xmlns:v="urn:schemas-microsoft-com:vml" Requires="v">
                <p:oleObj spid="_x0000_s25748" name="Equation" r:id="rId5" imgW="3213000" imgH="457200" progId="Equation.DSMT4">
                  <p:embed/>
                </p:oleObj>
              </mc:Choice>
              <mc:Fallback>
                <p:oleObj name="Equation" r:id="rId5" imgW="3213000" imgH="457200" progId="Equation.DSMT4">
                  <p:embed/>
                  <p:pic>
                    <p:nvPicPr>
                      <p:cNvPr id="0" name=""/>
                      <p:cNvPicPr/>
                      <p:nvPr/>
                    </p:nvPicPr>
                    <p:blipFill>
                      <a:blip r:embed="rId6"/>
                      <a:stretch>
                        <a:fillRect/>
                      </a:stretch>
                    </p:blipFill>
                    <p:spPr>
                      <a:xfrm>
                        <a:off x="2158206" y="2379663"/>
                        <a:ext cx="7367587" cy="1049337"/>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23DF8B7D-49A8-4C9B-80D1-5ED52FAB2359}"/>
              </a:ext>
            </a:extLst>
          </p:cNvPr>
          <p:cNvGraphicFramePr>
            <a:graphicFrameLocks noChangeAspect="1"/>
          </p:cNvGraphicFramePr>
          <p:nvPr>
            <p:extLst>
              <p:ext uri="{D42A27DB-BD31-4B8C-83A1-F6EECF244321}">
                <p14:modId xmlns:p14="http://schemas.microsoft.com/office/powerpoint/2010/main" val="492019305"/>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5749" name="Equation" r:id="rId7" imgW="914400" imgH="198720" progId="Equation.DSMT4">
                  <p:embed/>
                </p:oleObj>
              </mc:Choice>
              <mc:Fallback>
                <p:oleObj name="Equation" r:id="rId7" imgW="914400" imgH="198720" progId="Equation.DSMT4">
                  <p:embed/>
                  <p:pic>
                    <p:nvPicPr>
                      <p:cNvPr id="0" name=""/>
                      <p:cNvPicPr/>
                      <p:nvPr/>
                    </p:nvPicPr>
                    <p:blipFill>
                      <a:blip r:embed="rId4"/>
                      <a:stretch>
                        <a:fillRect/>
                      </a:stretch>
                    </p:blipFill>
                    <p:spPr>
                      <a:xfrm>
                        <a:off x="4927600" y="2667000"/>
                        <a:ext cx="914400" cy="198438"/>
                      </a:xfrm>
                      <a:prstGeom prst="rect">
                        <a:avLst/>
                      </a:prstGeom>
                    </p:spPr>
                  </p:pic>
                </p:oleObj>
              </mc:Fallback>
            </mc:AlternateContent>
          </a:graphicData>
        </a:graphic>
      </p:graphicFrame>
      <p:grpSp>
        <p:nvGrpSpPr>
          <p:cNvPr id="19" name="Gruppo 18">
            <a:extLst>
              <a:ext uri="{FF2B5EF4-FFF2-40B4-BE49-F238E27FC236}">
                <a16:creationId xmlns:a16="http://schemas.microsoft.com/office/drawing/2014/main" id="{0DE80C8A-8AA0-4E6F-A583-AE44B5E22644}"/>
              </a:ext>
            </a:extLst>
          </p:cNvPr>
          <p:cNvGrpSpPr/>
          <p:nvPr/>
        </p:nvGrpSpPr>
        <p:grpSpPr>
          <a:xfrm>
            <a:off x="356092" y="3716337"/>
            <a:ext cx="11318044" cy="2862322"/>
            <a:chOff x="356092" y="3716337"/>
            <a:chExt cx="11318044" cy="2862322"/>
          </a:xfrm>
        </p:grpSpPr>
        <p:sp>
          <p:nvSpPr>
            <p:cNvPr id="12" name="CasellaDiTesto 11">
              <a:extLst>
                <a:ext uri="{FF2B5EF4-FFF2-40B4-BE49-F238E27FC236}">
                  <a16:creationId xmlns:a16="http://schemas.microsoft.com/office/drawing/2014/main" id="{8E70A75A-4758-46EC-AC73-130929E69ABB}"/>
                </a:ext>
              </a:extLst>
            </p:cNvPr>
            <p:cNvSpPr txBox="1"/>
            <p:nvPr/>
          </p:nvSpPr>
          <p:spPr>
            <a:xfrm>
              <a:off x="356092" y="3716337"/>
              <a:ext cx="11318044" cy="2862322"/>
            </a:xfrm>
            <a:prstGeom prst="rect">
              <a:avLst/>
            </a:prstGeom>
            <a:noFill/>
          </p:spPr>
          <p:txBody>
            <a:bodyPr wrap="square" rtlCol="0">
              <a:spAutoFit/>
            </a:bodyPr>
            <a:lstStyle/>
            <a:p>
              <a:pPr algn="just"/>
              <a:r>
                <a:rPr lang="it-IT" dirty="0"/>
                <a:t>A parole … il valore della funzione in un «punto spostato»               è uguale al valore della  funzione nel punto di partenza        incrementata di una quantità proporzionale all’incremento dx (il differenziale primo) e di una quantità che va a zero più velocemente dell’incremento dx, per dx che tende a zero.</a:t>
              </a:r>
            </a:p>
            <a:p>
              <a:pPr algn="just"/>
              <a:endParaRPr lang="it-IT" dirty="0"/>
            </a:p>
            <a:p>
              <a:pPr algn="just"/>
              <a:r>
                <a:rPr lang="it-IT" dirty="0"/>
                <a:t>Si osservi che in questa definizione </a:t>
              </a:r>
              <a:r>
                <a:rPr lang="it-IT" dirty="0">
                  <a:solidFill>
                    <a:srgbClr val="FF0000"/>
                  </a:solidFill>
                </a:rPr>
                <a:t>viene completamente meno l’aspetto geometrico</a:t>
              </a:r>
              <a:r>
                <a:rPr lang="it-IT" dirty="0"/>
                <a:t>: la differenziabilità viene definita in relazione alla modalità con cui è possibile scrivere il valore della funzione in punti vicini a       dove il valore della funzione è noto !!</a:t>
              </a:r>
            </a:p>
            <a:p>
              <a:pPr algn="just"/>
              <a:endParaRPr lang="it-IT" dirty="0"/>
            </a:p>
            <a:p>
              <a:pPr algn="just"/>
              <a:r>
                <a:rPr lang="it-IT" dirty="0"/>
                <a:t>Poi, è del tutto ovvio e facilmente dimostrabile, che nel caso di funzioni derivabili la costante m assume proprio il ruolo di derivata della funzione </a:t>
              </a:r>
              <a:r>
                <a:rPr lang="it-IT" i="1" dirty="0"/>
                <a:t>f </a:t>
              </a:r>
              <a:r>
                <a:rPr lang="it-IT" dirty="0"/>
                <a:t>nel punto </a:t>
              </a:r>
            </a:p>
          </p:txBody>
        </p:sp>
        <p:graphicFrame>
          <p:nvGraphicFramePr>
            <p:cNvPr id="14" name="Oggetto 13">
              <a:extLst>
                <a:ext uri="{FF2B5EF4-FFF2-40B4-BE49-F238E27FC236}">
                  <a16:creationId xmlns:a16="http://schemas.microsoft.com/office/drawing/2014/main" id="{82EC2219-7565-4475-BD34-47CE258E9C25}"/>
                </a:ext>
              </a:extLst>
            </p:cNvPr>
            <p:cNvGraphicFramePr>
              <a:graphicFrameLocks noChangeAspect="1"/>
            </p:cNvGraphicFramePr>
            <p:nvPr>
              <p:extLst>
                <p:ext uri="{D42A27DB-BD31-4B8C-83A1-F6EECF244321}">
                  <p14:modId xmlns:p14="http://schemas.microsoft.com/office/powerpoint/2010/main" val="3482972464"/>
                </p:ext>
              </p:extLst>
            </p:nvPr>
          </p:nvGraphicFramePr>
          <p:xfrm>
            <a:off x="6096000" y="3716337"/>
            <a:ext cx="738663" cy="369332"/>
          </p:xfrm>
          <a:graphic>
            <a:graphicData uri="http://schemas.openxmlformats.org/presentationml/2006/ole">
              <mc:AlternateContent xmlns:mc="http://schemas.openxmlformats.org/markup-compatibility/2006">
                <mc:Choice xmlns:v="urn:schemas-microsoft-com:vml" Requires="v">
                  <p:oleObj spid="_x0000_s25750" name="Equation" r:id="rId8" imgW="457200" imgH="228600" progId="Equation.DSMT4">
                    <p:embed/>
                  </p:oleObj>
                </mc:Choice>
                <mc:Fallback>
                  <p:oleObj name="Equation" r:id="rId8" imgW="457200" imgH="228600" progId="Equation.DSMT4">
                    <p:embed/>
                    <p:pic>
                      <p:nvPicPr>
                        <p:cNvPr id="0" name=""/>
                        <p:cNvPicPr/>
                        <p:nvPr/>
                      </p:nvPicPr>
                      <p:blipFill>
                        <a:blip r:embed="rId9"/>
                        <a:stretch>
                          <a:fillRect/>
                        </a:stretch>
                      </p:blipFill>
                      <p:spPr>
                        <a:xfrm>
                          <a:off x="6096000" y="3716337"/>
                          <a:ext cx="738663" cy="369332"/>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0BCFD515-25A9-4968-9EE5-A4AD0D45EBF6}"/>
                </a:ext>
              </a:extLst>
            </p:cNvPr>
            <p:cNvGraphicFramePr>
              <a:graphicFrameLocks noChangeAspect="1"/>
            </p:cNvGraphicFramePr>
            <p:nvPr>
              <p:extLst>
                <p:ext uri="{D42A27DB-BD31-4B8C-83A1-F6EECF244321}">
                  <p14:modId xmlns:p14="http://schemas.microsoft.com/office/powerpoint/2010/main" val="229442844"/>
                </p:ext>
              </p:extLst>
            </p:nvPr>
          </p:nvGraphicFramePr>
          <p:xfrm>
            <a:off x="1271787" y="3901003"/>
            <a:ext cx="370581" cy="513112"/>
          </p:xfrm>
          <a:graphic>
            <a:graphicData uri="http://schemas.openxmlformats.org/presentationml/2006/ole">
              <mc:AlternateContent xmlns:mc="http://schemas.openxmlformats.org/markup-compatibility/2006">
                <mc:Choice xmlns:v="urn:schemas-microsoft-com:vml" Requires="v">
                  <p:oleObj spid="_x0000_s25751" name="Equation" r:id="rId10" imgW="164880" imgH="228600" progId="Equation.DSMT4">
                    <p:embed/>
                  </p:oleObj>
                </mc:Choice>
                <mc:Fallback>
                  <p:oleObj name="Equation" r:id="rId10" imgW="164880" imgH="228600" progId="Equation.DSMT4">
                    <p:embed/>
                    <p:pic>
                      <p:nvPicPr>
                        <p:cNvPr id="0" name=""/>
                        <p:cNvPicPr/>
                        <p:nvPr/>
                      </p:nvPicPr>
                      <p:blipFill>
                        <a:blip r:embed="rId11"/>
                        <a:stretch>
                          <a:fillRect/>
                        </a:stretch>
                      </p:blipFill>
                      <p:spPr>
                        <a:xfrm>
                          <a:off x="1271787" y="3901003"/>
                          <a:ext cx="370581" cy="513112"/>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8A12028F-1442-4CFA-AA16-8E232250EE57}"/>
                </a:ext>
              </a:extLst>
            </p:cNvPr>
            <p:cNvGraphicFramePr>
              <a:graphicFrameLocks noChangeAspect="1"/>
            </p:cNvGraphicFramePr>
            <p:nvPr>
              <p:extLst>
                <p:ext uri="{D42A27DB-BD31-4B8C-83A1-F6EECF244321}">
                  <p14:modId xmlns:p14="http://schemas.microsoft.com/office/powerpoint/2010/main" val="1487437244"/>
                </p:ext>
              </p:extLst>
            </p:nvPr>
          </p:nvGraphicFramePr>
          <p:xfrm>
            <a:off x="9297255" y="5122308"/>
            <a:ext cx="228538" cy="316437"/>
          </p:xfrm>
          <a:graphic>
            <a:graphicData uri="http://schemas.openxmlformats.org/presentationml/2006/ole">
              <mc:AlternateContent xmlns:mc="http://schemas.openxmlformats.org/markup-compatibility/2006">
                <mc:Choice xmlns:v="urn:schemas-microsoft-com:vml" Requires="v">
                  <p:oleObj spid="_x0000_s25752" name="Equation" r:id="rId12" imgW="164880" imgH="228600" progId="Equation.DSMT4">
                    <p:embed/>
                  </p:oleObj>
                </mc:Choice>
                <mc:Fallback>
                  <p:oleObj name="Equation" r:id="rId12" imgW="164880" imgH="228600" progId="Equation.DSMT4">
                    <p:embed/>
                    <p:pic>
                      <p:nvPicPr>
                        <p:cNvPr id="0" name=""/>
                        <p:cNvPicPr/>
                        <p:nvPr/>
                      </p:nvPicPr>
                      <p:blipFill>
                        <a:blip r:embed="rId13"/>
                        <a:stretch>
                          <a:fillRect/>
                        </a:stretch>
                      </p:blipFill>
                      <p:spPr>
                        <a:xfrm>
                          <a:off x="9297255" y="5122308"/>
                          <a:ext cx="228538" cy="316437"/>
                        </a:xfrm>
                        <a:prstGeom prst="rect">
                          <a:avLst/>
                        </a:prstGeom>
                      </p:spPr>
                    </p:pic>
                  </p:oleObj>
                </mc:Fallback>
              </mc:AlternateContent>
            </a:graphicData>
          </a:graphic>
        </p:graphicFrame>
        <p:graphicFrame>
          <p:nvGraphicFramePr>
            <p:cNvPr id="20" name="Oggetto 19">
              <a:extLst>
                <a:ext uri="{FF2B5EF4-FFF2-40B4-BE49-F238E27FC236}">
                  <a16:creationId xmlns:a16="http://schemas.microsoft.com/office/drawing/2014/main" id="{E8DA3B88-918F-4A71-BABF-7E201537147B}"/>
                </a:ext>
              </a:extLst>
            </p:cNvPr>
            <p:cNvGraphicFramePr>
              <a:graphicFrameLocks noChangeAspect="1"/>
            </p:cNvGraphicFramePr>
            <p:nvPr>
              <p:extLst>
                <p:ext uri="{D42A27DB-BD31-4B8C-83A1-F6EECF244321}">
                  <p14:modId xmlns:p14="http://schemas.microsoft.com/office/powerpoint/2010/main" val="3099888010"/>
                </p:ext>
              </p:extLst>
            </p:nvPr>
          </p:nvGraphicFramePr>
          <p:xfrm>
            <a:off x="3917387" y="6262222"/>
            <a:ext cx="228538" cy="316437"/>
          </p:xfrm>
          <a:graphic>
            <a:graphicData uri="http://schemas.openxmlformats.org/presentationml/2006/ole">
              <mc:AlternateContent xmlns:mc="http://schemas.openxmlformats.org/markup-compatibility/2006">
                <mc:Choice xmlns:v="urn:schemas-microsoft-com:vml" Requires="v">
                  <p:oleObj spid="_x0000_s25753" name="Equation" r:id="rId14" imgW="164880" imgH="228600" progId="Equation.DSMT4">
                    <p:embed/>
                  </p:oleObj>
                </mc:Choice>
                <mc:Fallback>
                  <p:oleObj name="Equation" r:id="rId14" imgW="164880" imgH="228600" progId="Equation.DSMT4">
                    <p:embed/>
                    <p:pic>
                      <p:nvPicPr>
                        <p:cNvPr id="18" name="Oggetto 17">
                          <a:extLst>
                            <a:ext uri="{FF2B5EF4-FFF2-40B4-BE49-F238E27FC236}">
                              <a16:creationId xmlns:a16="http://schemas.microsoft.com/office/drawing/2014/main" id="{8A12028F-1442-4CFA-AA16-8E232250EE57}"/>
                            </a:ext>
                          </a:extLst>
                        </p:cNvPr>
                        <p:cNvPicPr/>
                        <p:nvPr/>
                      </p:nvPicPr>
                      <p:blipFill>
                        <a:blip r:embed="rId13"/>
                        <a:stretch>
                          <a:fillRect/>
                        </a:stretch>
                      </p:blipFill>
                      <p:spPr>
                        <a:xfrm>
                          <a:off x="3917387" y="6262222"/>
                          <a:ext cx="228538" cy="316437"/>
                        </a:xfrm>
                        <a:prstGeom prst="rect">
                          <a:avLst/>
                        </a:prstGeom>
                      </p:spPr>
                    </p:pic>
                  </p:oleObj>
                </mc:Fallback>
              </mc:AlternateContent>
            </a:graphicData>
          </a:graphic>
        </p:graphicFrame>
      </p:grpSp>
    </p:spTree>
    <p:extLst>
      <p:ext uri="{BB962C8B-B14F-4D97-AF65-F5344CB8AC3E}">
        <p14:creationId xmlns:p14="http://schemas.microsoft.com/office/powerpoint/2010/main" val="3912947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11D4B68-1A79-4374-AEAC-D71106677B33}"/>
              </a:ext>
            </a:extLst>
          </p:cNvPr>
          <p:cNvSpPr txBox="1"/>
          <p:nvPr/>
        </p:nvSpPr>
        <p:spPr>
          <a:xfrm>
            <a:off x="1042103" y="631601"/>
            <a:ext cx="10280342" cy="646331"/>
          </a:xfrm>
          <a:prstGeom prst="rect">
            <a:avLst/>
          </a:prstGeom>
          <a:noFill/>
        </p:spPr>
        <p:txBody>
          <a:bodyPr wrap="square" rtlCol="0">
            <a:spAutoFit/>
          </a:bodyPr>
          <a:lstStyle/>
          <a:p>
            <a:r>
              <a:rPr lang="it-IT" sz="3600" dirty="0"/>
              <a:t>Conseguenze della definizione di differenziabilità (1)</a:t>
            </a:r>
          </a:p>
        </p:txBody>
      </p:sp>
      <p:graphicFrame>
        <p:nvGraphicFramePr>
          <p:cNvPr id="13" name="Oggetto 12">
            <a:extLst>
              <a:ext uri="{FF2B5EF4-FFF2-40B4-BE49-F238E27FC236}">
                <a16:creationId xmlns:a16="http://schemas.microsoft.com/office/drawing/2014/main" id="{37E924ED-57DE-45B9-842B-D8771C47C613}"/>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6729" name="Equation" r:id="rId3" imgW="914400" imgH="198720" progId="Equation.DSMT4">
                  <p:embed/>
                </p:oleObj>
              </mc:Choice>
              <mc:Fallback>
                <p:oleObj name="Equation" r:id="rId3" imgW="914400" imgH="198720" progId="Equation.DSMT4">
                  <p:embed/>
                  <p:pic>
                    <p:nvPicPr>
                      <p:cNvPr id="13" name="Oggetto 12">
                        <a:extLst>
                          <a:ext uri="{FF2B5EF4-FFF2-40B4-BE49-F238E27FC236}">
                            <a16:creationId xmlns:a16="http://schemas.microsoft.com/office/drawing/2014/main" id="{37E924ED-57DE-45B9-842B-D8771C47C613}"/>
                          </a:ext>
                        </a:extLst>
                      </p:cNvPr>
                      <p:cNvPicPr/>
                      <p:nvPr/>
                    </p:nvPicPr>
                    <p:blipFill>
                      <a:blip r:embed="rId4"/>
                      <a:stretch>
                        <a:fillRect/>
                      </a:stretch>
                    </p:blipFill>
                    <p:spPr>
                      <a:xfrm>
                        <a:off x="4927600" y="2667000"/>
                        <a:ext cx="914400" cy="198438"/>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23DF8B7D-49A8-4C9B-80D1-5ED52FAB2359}"/>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6730" name="Equation" r:id="rId5" imgW="914400" imgH="198720" progId="Equation.DSMT4">
                  <p:embed/>
                </p:oleObj>
              </mc:Choice>
              <mc:Fallback>
                <p:oleObj name="Equation" r:id="rId5" imgW="914400" imgH="198720" progId="Equation.DSMT4">
                  <p:embed/>
                  <p:pic>
                    <p:nvPicPr>
                      <p:cNvPr id="11" name="Oggetto 10">
                        <a:extLst>
                          <a:ext uri="{FF2B5EF4-FFF2-40B4-BE49-F238E27FC236}">
                            <a16:creationId xmlns:a16="http://schemas.microsoft.com/office/drawing/2014/main" id="{23DF8B7D-49A8-4C9B-80D1-5ED52FAB2359}"/>
                          </a:ext>
                        </a:extLst>
                      </p:cNvPr>
                      <p:cNvPicPr/>
                      <p:nvPr/>
                    </p:nvPicPr>
                    <p:blipFill>
                      <a:blip r:embed="rId4"/>
                      <a:stretch>
                        <a:fillRect/>
                      </a:stretch>
                    </p:blipFill>
                    <p:spPr>
                      <a:xfrm>
                        <a:off x="4927600" y="2667000"/>
                        <a:ext cx="914400" cy="198438"/>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420457E2-988C-4006-8FE9-709D62C535E4}"/>
              </a:ext>
            </a:extLst>
          </p:cNvPr>
          <p:cNvSpPr txBox="1"/>
          <p:nvPr/>
        </p:nvSpPr>
        <p:spPr>
          <a:xfrm>
            <a:off x="805014" y="1691588"/>
            <a:ext cx="10280342" cy="4062651"/>
          </a:xfrm>
          <a:prstGeom prst="rect">
            <a:avLst/>
          </a:prstGeom>
          <a:noFill/>
        </p:spPr>
        <p:txBody>
          <a:bodyPr wrap="square" rtlCol="0">
            <a:spAutoFit/>
          </a:bodyPr>
          <a:lstStyle/>
          <a:p>
            <a:pPr marL="285750" indent="-285750">
              <a:buFont typeface="Arial" panose="020B0604020202020204" pitchFamily="34" charset="0"/>
              <a:buChar char="•"/>
            </a:pPr>
            <a:r>
              <a:rPr lang="it-IT" sz="2000" dirty="0"/>
              <a:t>Calcolo numerico approssimato  </a:t>
            </a:r>
          </a:p>
          <a:p>
            <a:pPr marL="285750" indent="-285750">
              <a:buFont typeface="Arial" panose="020B0604020202020204" pitchFamily="34" charset="0"/>
              <a:buChar char="•"/>
            </a:pPr>
            <a:endParaRPr lang="it-IT" sz="2000" dirty="0"/>
          </a:p>
          <a:p>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Calcolo simbolico approssimato e relativa interpretazione geometrica in forma  di figure approssimate «indivisibili» di spessore infinitesimo </a:t>
            </a:r>
            <a:r>
              <a:rPr lang="it-IT" sz="2000" i="1" dirty="0"/>
              <a:t>dx-</a:t>
            </a:r>
          </a:p>
          <a:p>
            <a:pPr marL="285750" indent="-285750">
              <a:buFont typeface="Arial" panose="020B0604020202020204" pitchFamily="34" charset="0"/>
              <a:buChar char="•"/>
            </a:pPr>
            <a:endParaRPr lang="it-IT" sz="2000" i="1" dirty="0"/>
          </a:p>
          <a:p>
            <a:endParaRPr lang="it-IT" sz="2000" i="1" dirty="0"/>
          </a:p>
          <a:p>
            <a:pPr marL="285750" indent="-285750">
              <a:buFont typeface="Arial" panose="020B0604020202020204" pitchFamily="34" charset="0"/>
              <a:buChar char="•"/>
            </a:pPr>
            <a:endParaRPr lang="it-IT" sz="2000" dirty="0"/>
          </a:p>
          <a:p>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dirty="0"/>
          </a:p>
        </p:txBody>
      </p:sp>
      <p:graphicFrame>
        <p:nvGraphicFramePr>
          <p:cNvPr id="5" name="Oggetto 4">
            <a:extLst>
              <a:ext uri="{FF2B5EF4-FFF2-40B4-BE49-F238E27FC236}">
                <a16:creationId xmlns:a16="http://schemas.microsoft.com/office/drawing/2014/main" id="{B58E50BD-772D-4863-BF30-3B8DF2BE5963}"/>
              </a:ext>
            </a:extLst>
          </p:cNvPr>
          <p:cNvGraphicFramePr>
            <a:graphicFrameLocks noChangeAspect="1"/>
          </p:cNvGraphicFramePr>
          <p:nvPr>
            <p:extLst>
              <p:ext uri="{D42A27DB-BD31-4B8C-83A1-F6EECF244321}">
                <p14:modId xmlns:p14="http://schemas.microsoft.com/office/powerpoint/2010/main" val="3862562914"/>
              </p:ext>
            </p:extLst>
          </p:nvPr>
        </p:nvGraphicFramePr>
        <p:xfrm>
          <a:off x="4927600" y="1340191"/>
          <a:ext cx="3625850" cy="1244600"/>
        </p:xfrm>
        <a:graphic>
          <a:graphicData uri="http://schemas.openxmlformats.org/presentationml/2006/ole">
            <mc:AlternateContent xmlns:mc="http://schemas.openxmlformats.org/markup-compatibility/2006">
              <mc:Choice xmlns:v="urn:schemas-microsoft-com:vml" Requires="v">
                <p:oleObj spid="_x0000_s26731" name="Equation" r:id="rId6" imgW="2590560" imgH="888840" progId="Equation.DSMT4">
                  <p:embed/>
                </p:oleObj>
              </mc:Choice>
              <mc:Fallback>
                <p:oleObj name="Equation" r:id="rId6" imgW="2590560" imgH="888840" progId="Equation.DSMT4">
                  <p:embed/>
                  <p:pic>
                    <p:nvPicPr>
                      <p:cNvPr id="0" name=""/>
                      <p:cNvPicPr/>
                      <p:nvPr/>
                    </p:nvPicPr>
                    <p:blipFill>
                      <a:blip r:embed="rId7"/>
                      <a:stretch>
                        <a:fillRect/>
                      </a:stretch>
                    </p:blipFill>
                    <p:spPr>
                      <a:xfrm>
                        <a:off x="4927600" y="1340191"/>
                        <a:ext cx="3625850" cy="1244600"/>
                      </a:xfrm>
                      <a:prstGeom prst="rect">
                        <a:avLst/>
                      </a:prstGeom>
                    </p:spPr>
                  </p:pic>
                </p:oleObj>
              </mc:Fallback>
            </mc:AlternateContent>
          </a:graphicData>
        </a:graphic>
      </p:graphicFrame>
      <p:graphicFrame>
        <p:nvGraphicFramePr>
          <p:cNvPr id="3" name="Oggetto 2">
            <a:extLst>
              <a:ext uri="{FF2B5EF4-FFF2-40B4-BE49-F238E27FC236}">
                <a16:creationId xmlns:a16="http://schemas.microsoft.com/office/drawing/2014/main" id="{34FD9264-6BAC-4138-B222-D8D6B75C83D2}"/>
              </a:ext>
            </a:extLst>
          </p:cNvPr>
          <p:cNvGraphicFramePr>
            <a:graphicFrameLocks noChangeAspect="1"/>
          </p:cNvGraphicFramePr>
          <p:nvPr>
            <p:extLst>
              <p:ext uri="{D42A27DB-BD31-4B8C-83A1-F6EECF244321}">
                <p14:modId xmlns:p14="http://schemas.microsoft.com/office/powerpoint/2010/main" val="4250219681"/>
              </p:ext>
            </p:extLst>
          </p:nvPr>
        </p:nvGraphicFramePr>
        <p:xfrm>
          <a:off x="2990622" y="3992563"/>
          <a:ext cx="6924675" cy="1311275"/>
        </p:xfrm>
        <a:graphic>
          <a:graphicData uri="http://schemas.openxmlformats.org/presentationml/2006/ole">
            <mc:AlternateContent xmlns:mc="http://schemas.openxmlformats.org/markup-compatibility/2006">
              <mc:Choice xmlns:v="urn:schemas-microsoft-com:vml" Requires="v">
                <p:oleObj spid="_x0000_s26732" name="Equation" r:id="rId8" imgW="4419360" imgH="838080" progId="Equation.DSMT4">
                  <p:embed/>
                </p:oleObj>
              </mc:Choice>
              <mc:Fallback>
                <p:oleObj name="Equation" r:id="rId8" imgW="4419360" imgH="838080" progId="Equation.DSMT4">
                  <p:embed/>
                  <p:pic>
                    <p:nvPicPr>
                      <p:cNvPr id="0" name=""/>
                      <p:cNvPicPr/>
                      <p:nvPr/>
                    </p:nvPicPr>
                    <p:blipFill>
                      <a:blip r:embed="rId9"/>
                      <a:stretch>
                        <a:fillRect/>
                      </a:stretch>
                    </p:blipFill>
                    <p:spPr>
                      <a:xfrm>
                        <a:off x="2990622" y="3992563"/>
                        <a:ext cx="6924675" cy="1311275"/>
                      </a:xfrm>
                      <a:prstGeom prst="rect">
                        <a:avLst/>
                      </a:prstGeom>
                    </p:spPr>
                  </p:pic>
                </p:oleObj>
              </mc:Fallback>
            </mc:AlternateContent>
          </a:graphicData>
        </a:graphic>
      </p:graphicFrame>
    </p:spTree>
    <p:extLst>
      <p:ext uri="{BB962C8B-B14F-4D97-AF65-F5344CB8AC3E}">
        <p14:creationId xmlns:p14="http://schemas.microsoft.com/office/powerpoint/2010/main" val="1376263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9480E8F-F1E3-4D9E-8670-3A61E9940E0F}"/>
              </a:ext>
            </a:extLst>
          </p:cNvPr>
          <p:cNvPicPr>
            <a:picLocks noChangeAspect="1"/>
          </p:cNvPicPr>
          <p:nvPr/>
        </p:nvPicPr>
        <p:blipFill>
          <a:blip r:embed="rId3"/>
          <a:stretch>
            <a:fillRect/>
          </a:stretch>
        </p:blipFill>
        <p:spPr>
          <a:xfrm>
            <a:off x="40566" y="962281"/>
            <a:ext cx="12192000" cy="4933438"/>
          </a:xfrm>
          <a:prstGeom prst="rect">
            <a:avLst/>
          </a:prstGeom>
        </p:spPr>
      </p:pic>
      <p:cxnSp>
        <p:nvCxnSpPr>
          <p:cNvPr id="3" name="Connettore diritto 2">
            <a:extLst>
              <a:ext uri="{FF2B5EF4-FFF2-40B4-BE49-F238E27FC236}">
                <a16:creationId xmlns:a16="http://schemas.microsoft.com/office/drawing/2014/main" id="{167F826B-E103-4821-8F44-D838CD98B747}"/>
              </a:ext>
            </a:extLst>
          </p:cNvPr>
          <p:cNvCxnSpPr>
            <a:cxnSpLocks/>
          </p:cNvCxnSpPr>
          <p:nvPr/>
        </p:nvCxnSpPr>
        <p:spPr>
          <a:xfrm>
            <a:off x="1923393" y="2732690"/>
            <a:ext cx="1208690" cy="46245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Oggetto 4">
            <a:extLst>
              <a:ext uri="{FF2B5EF4-FFF2-40B4-BE49-F238E27FC236}">
                <a16:creationId xmlns:a16="http://schemas.microsoft.com/office/drawing/2014/main" id="{7A82D80D-E746-4483-9079-F9C8BFD99FC3}"/>
              </a:ext>
            </a:extLst>
          </p:cNvPr>
          <p:cNvGraphicFramePr>
            <a:graphicFrameLocks noChangeAspect="1"/>
          </p:cNvGraphicFramePr>
          <p:nvPr/>
        </p:nvGraphicFramePr>
        <p:xfrm>
          <a:off x="2373476" y="2613524"/>
          <a:ext cx="329543" cy="366159"/>
        </p:xfrm>
        <a:graphic>
          <a:graphicData uri="http://schemas.openxmlformats.org/presentationml/2006/ole">
            <mc:AlternateContent xmlns:mc="http://schemas.openxmlformats.org/markup-compatibility/2006">
              <mc:Choice xmlns:v="urn:schemas-microsoft-com:vml" Requires="v">
                <p:oleObj spid="_x0000_s33818" name="Equation" r:id="rId4" imgW="114120" imgH="126720" progId="Equation.DSMT4">
                  <p:embed/>
                </p:oleObj>
              </mc:Choice>
              <mc:Fallback>
                <p:oleObj name="Equation" r:id="rId4" imgW="114120" imgH="126720" progId="Equation.DSMT4">
                  <p:embed/>
                  <p:pic>
                    <p:nvPicPr>
                      <p:cNvPr id="5" name="Oggetto 4">
                        <a:extLst>
                          <a:ext uri="{FF2B5EF4-FFF2-40B4-BE49-F238E27FC236}">
                            <a16:creationId xmlns:a16="http://schemas.microsoft.com/office/drawing/2014/main" id="{7A82D80D-E746-4483-9079-F9C8BFD99FC3}"/>
                          </a:ext>
                        </a:extLst>
                      </p:cNvPr>
                      <p:cNvPicPr/>
                      <p:nvPr/>
                    </p:nvPicPr>
                    <p:blipFill>
                      <a:blip r:embed="rId5"/>
                      <a:stretch>
                        <a:fillRect/>
                      </a:stretch>
                    </p:blipFill>
                    <p:spPr>
                      <a:xfrm>
                        <a:off x="2373476" y="2613524"/>
                        <a:ext cx="329543" cy="366159"/>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35B570A1-EAA8-4AAD-9BB2-D29000C34D5C}"/>
              </a:ext>
            </a:extLst>
          </p:cNvPr>
          <p:cNvGraphicFramePr>
            <a:graphicFrameLocks noChangeAspect="1"/>
          </p:cNvGraphicFramePr>
          <p:nvPr/>
        </p:nvGraphicFramePr>
        <p:xfrm>
          <a:off x="6834168" y="5460124"/>
          <a:ext cx="581502" cy="353958"/>
        </p:xfrm>
        <a:graphic>
          <a:graphicData uri="http://schemas.openxmlformats.org/presentationml/2006/ole">
            <mc:AlternateContent xmlns:mc="http://schemas.openxmlformats.org/markup-compatibility/2006">
              <mc:Choice xmlns:v="urn:schemas-microsoft-com:vml" Requires="v">
                <p:oleObj spid="_x0000_s33819" name="Equation" r:id="rId6" imgW="291960" imgH="177480" progId="Equation.DSMT4">
                  <p:embed/>
                </p:oleObj>
              </mc:Choice>
              <mc:Fallback>
                <p:oleObj name="Equation" r:id="rId6" imgW="291960" imgH="177480" progId="Equation.DSMT4">
                  <p:embed/>
                  <p:pic>
                    <p:nvPicPr>
                      <p:cNvPr id="7" name="Oggetto 6">
                        <a:extLst>
                          <a:ext uri="{FF2B5EF4-FFF2-40B4-BE49-F238E27FC236}">
                            <a16:creationId xmlns:a16="http://schemas.microsoft.com/office/drawing/2014/main" id="{35B570A1-EAA8-4AAD-9BB2-D29000C34D5C}"/>
                          </a:ext>
                        </a:extLst>
                      </p:cNvPr>
                      <p:cNvPicPr/>
                      <p:nvPr/>
                    </p:nvPicPr>
                    <p:blipFill>
                      <a:blip r:embed="rId7"/>
                      <a:stretch>
                        <a:fillRect/>
                      </a:stretch>
                    </p:blipFill>
                    <p:spPr>
                      <a:xfrm>
                        <a:off x="6834168" y="5460124"/>
                        <a:ext cx="581502" cy="353958"/>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BD4C713A-332E-4232-8258-B7B3C7E3AE6E}"/>
              </a:ext>
            </a:extLst>
          </p:cNvPr>
          <p:cNvGraphicFramePr>
            <a:graphicFrameLocks noChangeAspect="1"/>
          </p:cNvGraphicFramePr>
          <p:nvPr/>
        </p:nvGraphicFramePr>
        <p:xfrm>
          <a:off x="6442294" y="4790802"/>
          <a:ext cx="1365250" cy="404812"/>
        </p:xfrm>
        <a:graphic>
          <a:graphicData uri="http://schemas.openxmlformats.org/presentationml/2006/ole">
            <mc:AlternateContent xmlns:mc="http://schemas.openxmlformats.org/markup-compatibility/2006">
              <mc:Choice xmlns:v="urn:schemas-microsoft-com:vml" Requires="v">
                <p:oleObj spid="_x0000_s33820" name="Equation" r:id="rId8" imgW="685800" imgH="203040" progId="Equation.DSMT4">
                  <p:embed/>
                </p:oleObj>
              </mc:Choice>
              <mc:Fallback>
                <p:oleObj name="Equation" r:id="rId8" imgW="685800" imgH="203040" progId="Equation.DSMT4">
                  <p:embed/>
                  <p:pic>
                    <p:nvPicPr>
                      <p:cNvPr id="8" name="Oggetto 7">
                        <a:extLst>
                          <a:ext uri="{FF2B5EF4-FFF2-40B4-BE49-F238E27FC236}">
                            <a16:creationId xmlns:a16="http://schemas.microsoft.com/office/drawing/2014/main" id="{BD4C713A-332E-4232-8258-B7B3C7E3AE6E}"/>
                          </a:ext>
                        </a:extLst>
                      </p:cNvPr>
                      <p:cNvPicPr/>
                      <p:nvPr/>
                    </p:nvPicPr>
                    <p:blipFill>
                      <a:blip r:embed="rId9"/>
                      <a:stretch>
                        <a:fillRect/>
                      </a:stretch>
                    </p:blipFill>
                    <p:spPr>
                      <a:xfrm>
                        <a:off x="6442294" y="4790802"/>
                        <a:ext cx="1365250" cy="404812"/>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10AB0762-DAFA-4D70-B644-99F15BC3B8BD}"/>
              </a:ext>
            </a:extLst>
          </p:cNvPr>
          <p:cNvGraphicFramePr>
            <a:graphicFrameLocks noChangeAspect="1"/>
          </p:cNvGraphicFramePr>
          <p:nvPr/>
        </p:nvGraphicFramePr>
        <p:xfrm>
          <a:off x="3437101" y="5106166"/>
          <a:ext cx="379241" cy="353958"/>
        </p:xfrm>
        <a:graphic>
          <a:graphicData uri="http://schemas.openxmlformats.org/presentationml/2006/ole">
            <mc:AlternateContent xmlns:mc="http://schemas.openxmlformats.org/markup-compatibility/2006">
              <mc:Choice xmlns:v="urn:schemas-microsoft-com:vml" Requires="v">
                <p:oleObj spid="_x0000_s33821" name="Equation" r:id="rId10" imgW="190440" imgH="177480" progId="Equation.DSMT4">
                  <p:embed/>
                </p:oleObj>
              </mc:Choice>
              <mc:Fallback>
                <p:oleObj name="Equation" r:id="rId10" imgW="190440" imgH="177480" progId="Equation.DSMT4">
                  <p:embed/>
                  <p:pic>
                    <p:nvPicPr>
                      <p:cNvPr id="9" name="Oggetto 8">
                        <a:extLst>
                          <a:ext uri="{FF2B5EF4-FFF2-40B4-BE49-F238E27FC236}">
                            <a16:creationId xmlns:a16="http://schemas.microsoft.com/office/drawing/2014/main" id="{10AB0762-DAFA-4D70-B644-99F15BC3B8BD}"/>
                          </a:ext>
                        </a:extLst>
                      </p:cNvPr>
                      <p:cNvPicPr/>
                      <p:nvPr/>
                    </p:nvPicPr>
                    <p:blipFill>
                      <a:blip r:embed="rId11"/>
                      <a:stretch>
                        <a:fillRect/>
                      </a:stretch>
                    </p:blipFill>
                    <p:spPr>
                      <a:xfrm>
                        <a:off x="3437101" y="5106166"/>
                        <a:ext cx="379241" cy="353958"/>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D2F43CA6-27C0-44A7-A93B-486D2C371AD7}"/>
              </a:ext>
            </a:extLst>
          </p:cNvPr>
          <p:cNvGraphicFramePr>
            <a:graphicFrameLocks noChangeAspect="1"/>
          </p:cNvGraphicFramePr>
          <p:nvPr/>
        </p:nvGraphicFramePr>
        <p:xfrm>
          <a:off x="3816342" y="2979683"/>
          <a:ext cx="8335092" cy="715141"/>
        </p:xfrm>
        <a:graphic>
          <a:graphicData uri="http://schemas.openxmlformats.org/presentationml/2006/ole">
            <mc:AlternateContent xmlns:mc="http://schemas.openxmlformats.org/markup-compatibility/2006">
              <mc:Choice xmlns:v="urn:schemas-microsoft-com:vml" Requires="v">
                <p:oleObj spid="_x0000_s33822" name="Equation" r:id="rId12" imgW="4292280" imgH="368280" progId="Equation.DSMT4">
                  <p:embed/>
                </p:oleObj>
              </mc:Choice>
              <mc:Fallback>
                <p:oleObj name="Equation" r:id="rId12" imgW="4292280" imgH="368280" progId="Equation.DSMT4">
                  <p:embed/>
                  <p:pic>
                    <p:nvPicPr>
                      <p:cNvPr id="10" name="Oggetto 9">
                        <a:extLst>
                          <a:ext uri="{FF2B5EF4-FFF2-40B4-BE49-F238E27FC236}">
                            <a16:creationId xmlns:a16="http://schemas.microsoft.com/office/drawing/2014/main" id="{D2F43CA6-27C0-44A7-A93B-486D2C371AD7}"/>
                          </a:ext>
                        </a:extLst>
                      </p:cNvPr>
                      <p:cNvPicPr/>
                      <p:nvPr/>
                    </p:nvPicPr>
                    <p:blipFill>
                      <a:blip r:embed="rId13"/>
                      <a:stretch>
                        <a:fillRect/>
                      </a:stretch>
                    </p:blipFill>
                    <p:spPr>
                      <a:xfrm>
                        <a:off x="3816342" y="2979683"/>
                        <a:ext cx="8335092" cy="715141"/>
                      </a:xfrm>
                      <a:prstGeom prst="rect">
                        <a:avLst/>
                      </a:prstGeom>
                    </p:spPr>
                  </p:pic>
                </p:oleObj>
              </mc:Fallback>
            </mc:AlternateContent>
          </a:graphicData>
        </a:graphic>
      </p:graphicFrame>
      <p:sp>
        <p:nvSpPr>
          <p:cNvPr id="2" name="Pulsante di azione: Avanti o successivo 1">
            <a:hlinkClick r:id="rId14" action="ppaction://hlinkfile" highlightClick="1"/>
            <a:extLst>
              <a:ext uri="{FF2B5EF4-FFF2-40B4-BE49-F238E27FC236}">
                <a16:creationId xmlns:a16="http://schemas.microsoft.com/office/drawing/2014/main" id="{3CCEA9B6-7A0D-47C8-8BC0-640FEC0148DD}"/>
              </a:ext>
            </a:extLst>
          </p:cNvPr>
          <p:cNvSpPr/>
          <p:nvPr/>
        </p:nvSpPr>
        <p:spPr>
          <a:xfrm>
            <a:off x="7415670" y="962281"/>
            <a:ext cx="988101" cy="40931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Oggetto 5">
            <a:extLst>
              <a:ext uri="{FF2B5EF4-FFF2-40B4-BE49-F238E27FC236}">
                <a16:creationId xmlns:a16="http://schemas.microsoft.com/office/drawing/2014/main" id="{BF426B85-1E56-4125-A0C8-3A4F52354C6D}"/>
              </a:ext>
            </a:extLst>
          </p:cNvPr>
          <p:cNvGraphicFramePr>
            <a:graphicFrameLocks noChangeAspect="1"/>
          </p:cNvGraphicFramePr>
          <p:nvPr>
            <p:extLst>
              <p:ext uri="{D42A27DB-BD31-4B8C-83A1-F6EECF244321}">
                <p14:modId xmlns:p14="http://schemas.microsoft.com/office/powerpoint/2010/main" val="153408587"/>
              </p:ext>
            </p:extLst>
          </p:nvPr>
        </p:nvGraphicFramePr>
        <p:xfrm>
          <a:off x="7334538" y="1371600"/>
          <a:ext cx="1150364" cy="353958"/>
        </p:xfrm>
        <a:graphic>
          <a:graphicData uri="http://schemas.openxmlformats.org/presentationml/2006/ole">
            <mc:AlternateContent xmlns:mc="http://schemas.openxmlformats.org/markup-compatibility/2006">
              <mc:Choice xmlns:v="urn:schemas-microsoft-com:vml" Requires="v">
                <p:oleObj spid="_x0000_s33823" name="Equation" r:id="rId15" imgW="660240" imgH="203040" progId="Equation.DSMT4">
                  <p:embed/>
                </p:oleObj>
              </mc:Choice>
              <mc:Fallback>
                <p:oleObj name="Equation" r:id="rId15" imgW="660240" imgH="203040" progId="Equation.DSMT4">
                  <p:embed/>
                  <p:pic>
                    <p:nvPicPr>
                      <p:cNvPr id="0" name=""/>
                      <p:cNvPicPr/>
                      <p:nvPr/>
                    </p:nvPicPr>
                    <p:blipFill>
                      <a:blip r:embed="rId16"/>
                      <a:stretch>
                        <a:fillRect/>
                      </a:stretch>
                    </p:blipFill>
                    <p:spPr>
                      <a:xfrm>
                        <a:off x="7334538" y="1371600"/>
                        <a:ext cx="1150364" cy="353958"/>
                      </a:xfrm>
                      <a:prstGeom prst="rect">
                        <a:avLst/>
                      </a:prstGeom>
                    </p:spPr>
                  </p:pic>
                </p:oleObj>
              </mc:Fallback>
            </mc:AlternateContent>
          </a:graphicData>
        </a:graphic>
      </p:graphicFrame>
    </p:spTree>
    <p:extLst>
      <p:ext uri="{BB962C8B-B14F-4D97-AF65-F5344CB8AC3E}">
        <p14:creationId xmlns:p14="http://schemas.microsoft.com/office/powerpoint/2010/main" val="2144001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11D4B68-1A79-4374-AEAC-D71106677B33}"/>
              </a:ext>
            </a:extLst>
          </p:cNvPr>
          <p:cNvSpPr txBox="1"/>
          <p:nvPr/>
        </p:nvSpPr>
        <p:spPr>
          <a:xfrm>
            <a:off x="1393795" y="394504"/>
            <a:ext cx="10280342" cy="646331"/>
          </a:xfrm>
          <a:prstGeom prst="rect">
            <a:avLst/>
          </a:prstGeom>
          <a:noFill/>
        </p:spPr>
        <p:txBody>
          <a:bodyPr wrap="square" rtlCol="0">
            <a:spAutoFit/>
          </a:bodyPr>
          <a:lstStyle/>
          <a:p>
            <a:r>
              <a:rPr lang="it-IT" sz="3600" dirty="0"/>
              <a:t>Conseguenze della definizione di differenziabilità (2)</a:t>
            </a:r>
          </a:p>
        </p:txBody>
      </p:sp>
      <p:graphicFrame>
        <p:nvGraphicFramePr>
          <p:cNvPr id="13" name="Oggetto 12">
            <a:extLst>
              <a:ext uri="{FF2B5EF4-FFF2-40B4-BE49-F238E27FC236}">
                <a16:creationId xmlns:a16="http://schemas.microsoft.com/office/drawing/2014/main" id="{37E924ED-57DE-45B9-842B-D8771C47C613}"/>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7783" name="Equation" r:id="rId3" imgW="914400" imgH="198720" progId="Equation.DSMT4">
                  <p:embed/>
                </p:oleObj>
              </mc:Choice>
              <mc:Fallback>
                <p:oleObj name="Equation" r:id="rId3" imgW="914400" imgH="198720" progId="Equation.DSMT4">
                  <p:embed/>
                  <p:pic>
                    <p:nvPicPr>
                      <p:cNvPr id="13" name="Oggetto 12">
                        <a:extLst>
                          <a:ext uri="{FF2B5EF4-FFF2-40B4-BE49-F238E27FC236}">
                            <a16:creationId xmlns:a16="http://schemas.microsoft.com/office/drawing/2014/main" id="{37E924ED-57DE-45B9-842B-D8771C47C613}"/>
                          </a:ext>
                        </a:extLst>
                      </p:cNvPr>
                      <p:cNvPicPr/>
                      <p:nvPr/>
                    </p:nvPicPr>
                    <p:blipFill>
                      <a:blip r:embed="rId4"/>
                      <a:stretch>
                        <a:fillRect/>
                      </a:stretch>
                    </p:blipFill>
                    <p:spPr>
                      <a:xfrm>
                        <a:off x="4927600" y="2667000"/>
                        <a:ext cx="914400" cy="198438"/>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23DF8B7D-49A8-4C9B-80D1-5ED52FAB2359}"/>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7784" name="Equation" r:id="rId5" imgW="914400" imgH="198720" progId="Equation.DSMT4">
                  <p:embed/>
                </p:oleObj>
              </mc:Choice>
              <mc:Fallback>
                <p:oleObj name="Equation" r:id="rId5" imgW="914400" imgH="198720" progId="Equation.DSMT4">
                  <p:embed/>
                  <p:pic>
                    <p:nvPicPr>
                      <p:cNvPr id="11" name="Oggetto 10">
                        <a:extLst>
                          <a:ext uri="{FF2B5EF4-FFF2-40B4-BE49-F238E27FC236}">
                            <a16:creationId xmlns:a16="http://schemas.microsoft.com/office/drawing/2014/main" id="{23DF8B7D-49A8-4C9B-80D1-5ED52FAB2359}"/>
                          </a:ext>
                        </a:extLst>
                      </p:cNvPr>
                      <p:cNvPicPr/>
                      <p:nvPr/>
                    </p:nvPicPr>
                    <p:blipFill>
                      <a:blip r:embed="rId4"/>
                      <a:stretch>
                        <a:fillRect/>
                      </a:stretch>
                    </p:blipFill>
                    <p:spPr>
                      <a:xfrm>
                        <a:off x="4927600" y="2667000"/>
                        <a:ext cx="914400" cy="198438"/>
                      </a:xfrm>
                      <a:prstGeom prst="rect">
                        <a:avLst/>
                      </a:prstGeom>
                    </p:spPr>
                  </p:pic>
                </p:oleObj>
              </mc:Fallback>
            </mc:AlternateContent>
          </a:graphicData>
        </a:graphic>
      </p:graphicFrame>
      <p:grpSp>
        <p:nvGrpSpPr>
          <p:cNvPr id="12" name="Gruppo 11">
            <a:extLst>
              <a:ext uri="{FF2B5EF4-FFF2-40B4-BE49-F238E27FC236}">
                <a16:creationId xmlns:a16="http://schemas.microsoft.com/office/drawing/2014/main" id="{4076FAB9-27D3-428F-ABA8-2DC61FC6893A}"/>
              </a:ext>
            </a:extLst>
          </p:cNvPr>
          <p:cNvGrpSpPr/>
          <p:nvPr/>
        </p:nvGrpSpPr>
        <p:grpSpPr>
          <a:xfrm>
            <a:off x="337281" y="1278385"/>
            <a:ext cx="11606212" cy="4062651"/>
            <a:chOff x="337281" y="1278385"/>
            <a:chExt cx="11606212" cy="4062651"/>
          </a:xfrm>
        </p:grpSpPr>
        <p:sp>
          <p:nvSpPr>
            <p:cNvPr id="2" name="CasellaDiTesto 1">
              <a:extLst>
                <a:ext uri="{FF2B5EF4-FFF2-40B4-BE49-F238E27FC236}">
                  <a16:creationId xmlns:a16="http://schemas.microsoft.com/office/drawing/2014/main" id="{420457E2-988C-4006-8FE9-709D62C535E4}"/>
                </a:ext>
              </a:extLst>
            </p:cNvPr>
            <p:cNvSpPr txBox="1"/>
            <p:nvPr/>
          </p:nvSpPr>
          <p:spPr>
            <a:xfrm>
              <a:off x="772357" y="1278385"/>
              <a:ext cx="10280342" cy="4062651"/>
            </a:xfrm>
            <a:prstGeom prst="rect">
              <a:avLst/>
            </a:prstGeom>
            <a:noFill/>
          </p:spPr>
          <p:txBody>
            <a:bodyPr wrap="square" rtlCol="0">
              <a:spAutoFit/>
            </a:bodyPr>
            <a:lstStyle/>
            <a:p>
              <a:pPr marL="285750" indent="-285750">
                <a:buFont typeface="Arial" panose="020B0604020202020204" pitchFamily="34" charset="0"/>
                <a:buChar char="•"/>
              </a:pPr>
              <a:r>
                <a:rPr lang="it-IT" sz="2000" dirty="0">
                  <a:solidFill>
                    <a:srgbClr val="FF0000"/>
                  </a:solidFill>
                </a:rPr>
                <a:t>Regole di differenziazione (analoghe a quelle di derivazione) e applicazione alla teoria della propagazione degli errori</a:t>
              </a:r>
            </a:p>
            <a:p>
              <a:endParaRPr lang="it-IT" sz="2000" dirty="0"/>
            </a:p>
            <a:p>
              <a:r>
                <a:rPr lang="it-IT" sz="2000" dirty="0"/>
                <a:t>Data la funzione </a:t>
              </a:r>
            </a:p>
            <a:p>
              <a:endParaRPr lang="it-IT" sz="2000" dirty="0"/>
            </a:p>
            <a:p>
              <a:endParaRPr lang="it-IT" sz="2000" dirty="0"/>
            </a:p>
            <a:p>
              <a:endParaRPr lang="it-IT" sz="2000" dirty="0"/>
            </a:p>
            <a:p>
              <a:endParaRPr lang="it-IT" sz="2000" dirty="0"/>
            </a:p>
            <a:p>
              <a:endParaRPr lang="it-IT" sz="2000" dirty="0"/>
            </a:p>
            <a:p>
              <a:endParaRPr lang="it-IT" sz="2000" dirty="0"/>
            </a:p>
            <a:p>
              <a:r>
                <a:rPr lang="it-IT" sz="2000" dirty="0"/>
                <a:t>Data la funzione </a:t>
              </a:r>
            </a:p>
            <a:p>
              <a:r>
                <a:rPr lang="it-IT" sz="2000" dirty="0"/>
                <a:t> </a:t>
              </a:r>
            </a:p>
            <a:p>
              <a:pPr marL="285750" indent="-285750">
                <a:buFont typeface="Arial" panose="020B0604020202020204" pitchFamily="34" charset="0"/>
                <a:buChar char="•"/>
              </a:pPr>
              <a:endParaRPr lang="it-IT" dirty="0"/>
            </a:p>
          </p:txBody>
        </p:sp>
        <p:graphicFrame>
          <p:nvGraphicFramePr>
            <p:cNvPr id="6" name="Oggetto 5">
              <a:extLst>
                <a:ext uri="{FF2B5EF4-FFF2-40B4-BE49-F238E27FC236}">
                  <a16:creationId xmlns:a16="http://schemas.microsoft.com/office/drawing/2014/main" id="{1B41DA79-DF08-437C-B9E7-EA57A26DDEBD}"/>
                </a:ext>
              </a:extLst>
            </p:cNvPr>
            <p:cNvGraphicFramePr>
              <a:graphicFrameLocks noChangeAspect="1"/>
            </p:cNvGraphicFramePr>
            <p:nvPr>
              <p:extLst>
                <p:ext uri="{D42A27DB-BD31-4B8C-83A1-F6EECF244321}">
                  <p14:modId xmlns:p14="http://schemas.microsoft.com/office/powerpoint/2010/main" val="1260416963"/>
                </p:ext>
              </p:extLst>
            </p:nvPr>
          </p:nvGraphicFramePr>
          <p:xfrm>
            <a:off x="2632637" y="2299245"/>
            <a:ext cx="1645822" cy="299240"/>
          </p:xfrm>
          <a:graphic>
            <a:graphicData uri="http://schemas.openxmlformats.org/presentationml/2006/ole">
              <mc:AlternateContent xmlns:mc="http://schemas.openxmlformats.org/markup-compatibility/2006">
                <mc:Choice xmlns:v="urn:schemas-microsoft-com:vml" Requires="v">
                  <p:oleObj spid="_x0000_s27785" name="Equation" r:id="rId6" imgW="1117440" imgH="203040" progId="Equation.DSMT4">
                    <p:embed/>
                  </p:oleObj>
                </mc:Choice>
                <mc:Fallback>
                  <p:oleObj name="Equation" r:id="rId6" imgW="1117440" imgH="203040" progId="Equation.DSMT4">
                    <p:embed/>
                    <p:pic>
                      <p:nvPicPr>
                        <p:cNvPr id="6" name="Oggetto 5">
                          <a:extLst>
                            <a:ext uri="{FF2B5EF4-FFF2-40B4-BE49-F238E27FC236}">
                              <a16:creationId xmlns:a16="http://schemas.microsoft.com/office/drawing/2014/main" id="{1B41DA79-DF08-437C-B9E7-EA57A26DDEBD}"/>
                            </a:ext>
                          </a:extLst>
                        </p:cNvPr>
                        <p:cNvPicPr/>
                        <p:nvPr/>
                      </p:nvPicPr>
                      <p:blipFill>
                        <a:blip r:embed="rId7"/>
                        <a:stretch>
                          <a:fillRect/>
                        </a:stretch>
                      </p:blipFill>
                      <p:spPr>
                        <a:xfrm>
                          <a:off x="2632637" y="2299245"/>
                          <a:ext cx="1645822" cy="299240"/>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3534CD79-D67D-45D8-A4F1-3719623528A2}"/>
                </a:ext>
              </a:extLst>
            </p:cNvPr>
            <p:cNvGraphicFramePr>
              <a:graphicFrameLocks noChangeAspect="1"/>
            </p:cNvGraphicFramePr>
            <p:nvPr>
              <p:extLst>
                <p:ext uri="{D42A27DB-BD31-4B8C-83A1-F6EECF244321}">
                  <p14:modId xmlns:p14="http://schemas.microsoft.com/office/powerpoint/2010/main" val="154360645"/>
                </p:ext>
              </p:extLst>
            </p:nvPr>
          </p:nvGraphicFramePr>
          <p:xfrm>
            <a:off x="337281" y="2626203"/>
            <a:ext cx="11606212" cy="543126"/>
          </p:xfrm>
          <a:graphic>
            <a:graphicData uri="http://schemas.openxmlformats.org/presentationml/2006/ole">
              <mc:AlternateContent xmlns:mc="http://schemas.openxmlformats.org/markup-compatibility/2006">
                <mc:Choice xmlns:v="urn:schemas-microsoft-com:vml" Requires="v">
                  <p:oleObj spid="_x0000_s27786" name="Equation" r:id="rId8" imgW="7556400" imgH="419040" progId="Equation.DSMT4">
                    <p:embed/>
                  </p:oleObj>
                </mc:Choice>
                <mc:Fallback>
                  <p:oleObj name="Equation" r:id="rId8" imgW="7556400" imgH="419040" progId="Equation.DSMT4">
                    <p:embed/>
                    <p:pic>
                      <p:nvPicPr>
                        <p:cNvPr id="9" name="Oggetto 8">
                          <a:extLst>
                            <a:ext uri="{FF2B5EF4-FFF2-40B4-BE49-F238E27FC236}">
                              <a16:creationId xmlns:a16="http://schemas.microsoft.com/office/drawing/2014/main" id="{3534CD79-D67D-45D8-A4F1-3719623528A2}"/>
                            </a:ext>
                          </a:extLst>
                        </p:cNvPr>
                        <p:cNvPicPr/>
                        <p:nvPr/>
                      </p:nvPicPr>
                      <p:blipFill>
                        <a:blip r:embed="rId9"/>
                        <a:stretch>
                          <a:fillRect/>
                        </a:stretch>
                      </p:blipFill>
                      <p:spPr>
                        <a:xfrm>
                          <a:off x="337281" y="2626203"/>
                          <a:ext cx="11606212" cy="543126"/>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1697E296-3862-48C6-94D5-534F7F9B280F}"/>
                </a:ext>
              </a:extLst>
            </p:cNvPr>
            <p:cNvGraphicFramePr>
              <a:graphicFrameLocks noChangeAspect="1"/>
            </p:cNvGraphicFramePr>
            <p:nvPr>
              <p:extLst>
                <p:ext uri="{D42A27DB-BD31-4B8C-83A1-F6EECF244321}">
                  <p14:modId xmlns:p14="http://schemas.microsoft.com/office/powerpoint/2010/main" val="3819277360"/>
                </p:ext>
              </p:extLst>
            </p:nvPr>
          </p:nvGraphicFramePr>
          <p:xfrm>
            <a:off x="4779089" y="3164205"/>
            <a:ext cx="2722595" cy="479741"/>
          </p:xfrm>
          <a:graphic>
            <a:graphicData uri="http://schemas.openxmlformats.org/presentationml/2006/ole">
              <mc:AlternateContent xmlns:mc="http://schemas.openxmlformats.org/markup-compatibility/2006">
                <mc:Choice xmlns:v="urn:schemas-microsoft-com:vml" Requires="v">
                  <p:oleObj spid="_x0000_s27787" name="Equation" r:id="rId10" imgW="1155600" imgH="203040" progId="Equation.DSMT4">
                    <p:embed/>
                  </p:oleObj>
                </mc:Choice>
                <mc:Fallback>
                  <p:oleObj name="Equation" r:id="rId10" imgW="1155600" imgH="203040" progId="Equation.DSMT4">
                    <p:embed/>
                    <p:pic>
                      <p:nvPicPr>
                        <p:cNvPr id="9" name="Oggetto 8">
                          <a:extLst>
                            <a:ext uri="{FF2B5EF4-FFF2-40B4-BE49-F238E27FC236}">
                              <a16:creationId xmlns:a16="http://schemas.microsoft.com/office/drawing/2014/main" id="{3534CD79-D67D-45D8-A4F1-3719623528A2}"/>
                            </a:ext>
                          </a:extLst>
                        </p:cNvPr>
                        <p:cNvPicPr/>
                        <p:nvPr/>
                      </p:nvPicPr>
                      <p:blipFill>
                        <a:blip r:embed="rId11"/>
                        <a:stretch>
                          <a:fillRect/>
                        </a:stretch>
                      </p:blipFill>
                      <p:spPr>
                        <a:xfrm>
                          <a:off x="4779089" y="3164205"/>
                          <a:ext cx="2722595" cy="479741"/>
                        </a:xfrm>
                        <a:prstGeom prst="rect">
                          <a:avLst/>
                        </a:prstGeom>
                      </p:spPr>
                    </p:pic>
                  </p:oleObj>
                </mc:Fallback>
              </mc:AlternateContent>
            </a:graphicData>
          </a:graphic>
        </p:graphicFrame>
      </p:grpSp>
      <p:graphicFrame>
        <p:nvGraphicFramePr>
          <p:cNvPr id="14" name="Oggetto 13">
            <a:extLst>
              <a:ext uri="{FF2B5EF4-FFF2-40B4-BE49-F238E27FC236}">
                <a16:creationId xmlns:a16="http://schemas.microsoft.com/office/drawing/2014/main" id="{DBD8C6B7-F98A-4641-99F7-2A15BBC29529}"/>
              </a:ext>
            </a:extLst>
          </p:cNvPr>
          <p:cNvGraphicFramePr>
            <a:graphicFrameLocks noChangeAspect="1"/>
          </p:cNvGraphicFramePr>
          <p:nvPr>
            <p:extLst>
              <p:ext uri="{D42A27DB-BD31-4B8C-83A1-F6EECF244321}">
                <p14:modId xmlns:p14="http://schemas.microsoft.com/office/powerpoint/2010/main" val="4128726395"/>
              </p:ext>
            </p:extLst>
          </p:nvPr>
        </p:nvGraphicFramePr>
        <p:xfrm>
          <a:off x="2632637" y="4209172"/>
          <a:ext cx="1141413" cy="615950"/>
        </p:xfrm>
        <a:graphic>
          <a:graphicData uri="http://schemas.openxmlformats.org/presentationml/2006/ole">
            <mc:AlternateContent xmlns:mc="http://schemas.openxmlformats.org/markup-compatibility/2006">
              <mc:Choice xmlns:v="urn:schemas-microsoft-com:vml" Requires="v">
                <p:oleObj spid="_x0000_s27788" name="Equation" r:id="rId12" imgW="774360" imgH="419040" progId="Equation.DSMT4">
                  <p:embed/>
                </p:oleObj>
              </mc:Choice>
              <mc:Fallback>
                <p:oleObj name="Equation" r:id="rId12" imgW="774360" imgH="419040" progId="Equation.DSMT4">
                  <p:embed/>
                  <p:pic>
                    <p:nvPicPr>
                      <p:cNvPr id="6" name="Oggetto 5">
                        <a:extLst>
                          <a:ext uri="{FF2B5EF4-FFF2-40B4-BE49-F238E27FC236}">
                            <a16:creationId xmlns:a16="http://schemas.microsoft.com/office/drawing/2014/main" id="{1B41DA79-DF08-437C-B9E7-EA57A26DDEBD}"/>
                          </a:ext>
                        </a:extLst>
                      </p:cNvPr>
                      <p:cNvPicPr/>
                      <p:nvPr/>
                    </p:nvPicPr>
                    <p:blipFill>
                      <a:blip r:embed="rId13"/>
                      <a:stretch>
                        <a:fillRect/>
                      </a:stretch>
                    </p:blipFill>
                    <p:spPr>
                      <a:xfrm>
                        <a:off x="2632637" y="4209172"/>
                        <a:ext cx="1141413" cy="615950"/>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811DD257-92D6-4327-A9AA-661F42E1BC2D}"/>
              </a:ext>
            </a:extLst>
          </p:cNvPr>
          <p:cNvGraphicFramePr>
            <a:graphicFrameLocks noChangeAspect="1"/>
          </p:cNvGraphicFramePr>
          <p:nvPr>
            <p:extLst>
              <p:ext uri="{D42A27DB-BD31-4B8C-83A1-F6EECF244321}">
                <p14:modId xmlns:p14="http://schemas.microsoft.com/office/powerpoint/2010/main" val="3338703001"/>
              </p:ext>
            </p:extLst>
          </p:nvPr>
        </p:nvGraphicFramePr>
        <p:xfrm>
          <a:off x="2300957" y="4784891"/>
          <a:ext cx="7767638" cy="971550"/>
        </p:xfrm>
        <a:graphic>
          <a:graphicData uri="http://schemas.openxmlformats.org/presentationml/2006/ole">
            <mc:AlternateContent xmlns:mc="http://schemas.openxmlformats.org/markup-compatibility/2006">
              <mc:Choice xmlns:v="urn:schemas-microsoft-com:vml" Requires="v">
                <p:oleObj spid="_x0000_s27789" name="Equation" r:id="rId14" imgW="5270400" imgH="660240" progId="Equation.DSMT4">
                  <p:embed/>
                </p:oleObj>
              </mc:Choice>
              <mc:Fallback>
                <p:oleObj name="Equation" r:id="rId14" imgW="5270400" imgH="660240" progId="Equation.DSMT4">
                  <p:embed/>
                  <p:pic>
                    <p:nvPicPr>
                      <p:cNvPr id="14" name="Oggetto 13">
                        <a:extLst>
                          <a:ext uri="{FF2B5EF4-FFF2-40B4-BE49-F238E27FC236}">
                            <a16:creationId xmlns:a16="http://schemas.microsoft.com/office/drawing/2014/main" id="{DBD8C6B7-F98A-4641-99F7-2A15BBC29529}"/>
                          </a:ext>
                        </a:extLst>
                      </p:cNvPr>
                      <p:cNvPicPr/>
                      <p:nvPr/>
                    </p:nvPicPr>
                    <p:blipFill>
                      <a:blip r:embed="rId15"/>
                      <a:stretch>
                        <a:fillRect/>
                      </a:stretch>
                    </p:blipFill>
                    <p:spPr>
                      <a:xfrm>
                        <a:off x="2300957" y="4784891"/>
                        <a:ext cx="7767638" cy="971550"/>
                      </a:xfrm>
                      <a:prstGeom prst="rect">
                        <a:avLst/>
                      </a:prstGeom>
                    </p:spPr>
                  </p:pic>
                </p:oleObj>
              </mc:Fallback>
            </mc:AlternateContent>
          </a:graphicData>
        </a:graphic>
      </p:graphicFrame>
      <p:graphicFrame>
        <p:nvGraphicFramePr>
          <p:cNvPr id="18" name="Oggetto 17">
            <a:extLst>
              <a:ext uri="{FF2B5EF4-FFF2-40B4-BE49-F238E27FC236}">
                <a16:creationId xmlns:a16="http://schemas.microsoft.com/office/drawing/2014/main" id="{B5510103-1F97-4BFE-90F5-D035E5B1F3EE}"/>
              </a:ext>
            </a:extLst>
          </p:cNvPr>
          <p:cNvGraphicFramePr>
            <a:graphicFrameLocks noChangeAspect="1"/>
          </p:cNvGraphicFramePr>
          <p:nvPr>
            <p:extLst>
              <p:ext uri="{D42A27DB-BD31-4B8C-83A1-F6EECF244321}">
                <p14:modId xmlns:p14="http://schemas.microsoft.com/office/powerpoint/2010/main" val="31090963"/>
              </p:ext>
            </p:extLst>
          </p:nvPr>
        </p:nvGraphicFramePr>
        <p:xfrm>
          <a:off x="4149601" y="5569854"/>
          <a:ext cx="4070350" cy="1077912"/>
        </p:xfrm>
        <a:graphic>
          <a:graphicData uri="http://schemas.openxmlformats.org/presentationml/2006/ole">
            <mc:AlternateContent xmlns:mc="http://schemas.openxmlformats.org/markup-compatibility/2006">
              <mc:Choice xmlns:v="urn:schemas-microsoft-com:vml" Requires="v">
                <p:oleObj spid="_x0000_s27790" name="Equation" r:id="rId16" imgW="1726920" imgH="457200" progId="Equation.DSMT4">
                  <p:embed/>
                </p:oleObj>
              </mc:Choice>
              <mc:Fallback>
                <p:oleObj name="Equation" r:id="rId16" imgW="1726920" imgH="457200" progId="Equation.DSMT4">
                  <p:embed/>
                  <p:pic>
                    <p:nvPicPr>
                      <p:cNvPr id="10" name="Oggetto 9">
                        <a:extLst>
                          <a:ext uri="{FF2B5EF4-FFF2-40B4-BE49-F238E27FC236}">
                            <a16:creationId xmlns:a16="http://schemas.microsoft.com/office/drawing/2014/main" id="{1697E296-3862-48C6-94D5-534F7F9B280F}"/>
                          </a:ext>
                        </a:extLst>
                      </p:cNvPr>
                      <p:cNvPicPr/>
                      <p:nvPr/>
                    </p:nvPicPr>
                    <p:blipFill>
                      <a:blip r:embed="rId17"/>
                      <a:stretch>
                        <a:fillRect/>
                      </a:stretch>
                    </p:blipFill>
                    <p:spPr>
                      <a:xfrm>
                        <a:off x="4149601" y="5569854"/>
                        <a:ext cx="4070350" cy="1077912"/>
                      </a:xfrm>
                      <a:prstGeom prst="rect">
                        <a:avLst/>
                      </a:prstGeom>
                    </p:spPr>
                  </p:pic>
                </p:oleObj>
              </mc:Fallback>
            </mc:AlternateContent>
          </a:graphicData>
        </a:graphic>
      </p:graphicFrame>
    </p:spTree>
    <p:extLst>
      <p:ext uri="{BB962C8B-B14F-4D97-AF65-F5344CB8AC3E}">
        <p14:creationId xmlns:p14="http://schemas.microsoft.com/office/powerpoint/2010/main" val="322726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4BD4F8-39AB-4C54-9388-A39094DBBF02}"/>
              </a:ext>
            </a:extLst>
          </p:cNvPr>
          <p:cNvSpPr>
            <a:spLocks noGrp="1"/>
          </p:cNvSpPr>
          <p:nvPr>
            <p:ph type="title" idx="4294967295"/>
          </p:nvPr>
        </p:nvSpPr>
        <p:spPr>
          <a:xfrm>
            <a:off x="0" y="681038"/>
            <a:ext cx="11761788" cy="1325562"/>
          </a:xfrm>
        </p:spPr>
        <p:txBody>
          <a:bodyPr>
            <a:noAutofit/>
          </a:bodyPr>
          <a:lstStyle/>
          <a:p>
            <a:pPr algn="ctr"/>
            <a:r>
              <a:rPr lang="it-IT" sz="3200" b="1" dirty="0">
                <a:solidFill>
                  <a:srgbClr val="FF0000"/>
                </a:solidFill>
              </a:rPr>
              <a:t>Il tempo come variabile indipendente fondamentale per la «narrazione» e la comprensione dell’aspetto evolutivo dei fenomeni</a:t>
            </a:r>
          </a:p>
        </p:txBody>
      </p:sp>
      <p:sp>
        <p:nvSpPr>
          <p:cNvPr id="3" name="Segnaposto contenuto 2">
            <a:extLst>
              <a:ext uri="{FF2B5EF4-FFF2-40B4-BE49-F238E27FC236}">
                <a16:creationId xmlns:a16="http://schemas.microsoft.com/office/drawing/2014/main" id="{4E73E9A4-EF27-4A76-A8C4-9C7228B61F6A}"/>
              </a:ext>
            </a:extLst>
          </p:cNvPr>
          <p:cNvSpPr>
            <a:spLocks noGrp="1"/>
          </p:cNvSpPr>
          <p:nvPr>
            <p:ph idx="4294967295"/>
          </p:nvPr>
        </p:nvSpPr>
        <p:spPr>
          <a:xfrm>
            <a:off x="0" y="2006600"/>
            <a:ext cx="10515600" cy="4351338"/>
          </a:xfrm>
        </p:spPr>
        <p:txBody>
          <a:bodyPr/>
          <a:lstStyle/>
          <a:p>
            <a:r>
              <a:rPr lang="it-IT" dirty="0"/>
              <a:t>Nei corsi tradizionali la prima volta che viene utilizzata la variabile tempo è spesso con l’introduzione della legge «oraria» x(t)  e della funzione v(t) nello studio dei moti unidimensionali. </a:t>
            </a:r>
          </a:p>
          <a:p>
            <a:r>
              <a:rPr lang="it-IT" dirty="0"/>
              <a:t>Confusione tra il «grafico» matematico x(t) e v(t) e la «spazio reale» nel quale avviene il moto (la retta unidimensionale); richiesta di astrazione eccessiva.</a:t>
            </a:r>
          </a:p>
          <a:p>
            <a:r>
              <a:rPr lang="it-IT" dirty="0"/>
              <a:t>E’ bene partire dalla descrizione di fenomeni in cui la variabile tempo sia l’unica grandezza indipendente presente (es. accumulo di grandezze) in modo da trasferire l’attenzione sull’evoluzione dei processi piuttosto che sulle relazioni «statiche» tra grandezze</a:t>
            </a:r>
          </a:p>
          <a:p>
            <a:endParaRPr lang="it-IT" dirty="0"/>
          </a:p>
          <a:p>
            <a:endParaRPr lang="it-IT" dirty="0"/>
          </a:p>
        </p:txBody>
      </p:sp>
    </p:spTree>
    <p:extLst>
      <p:ext uri="{BB962C8B-B14F-4D97-AF65-F5344CB8AC3E}">
        <p14:creationId xmlns:p14="http://schemas.microsoft.com/office/powerpoint/2010/main" val="29015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11D4B68-1A79-4374-AEAC-D71106677B33}"/>
              </a:ext>
            </a:extLst>
          </p:cNvPr>
          <p:cNvSpPr txBox="1"/>
          <p:nvPr/>
        </p:nvSpPr>
        <p:spPr>
          <a:xfrm>
            <a:off x="1393795" y="394504"/>
            <a:ext cx="10280342" cy="646331"/>
          </a:xfrm>
          <a:prstGeom prst="rect">
            <a:avLst/>
          </a:prstGeom>
          <a:noFill/>
        </p:spPr>
        <p:txBody>
          <a:bodyPr wrap="square" rtlCol="0">
            <a:spAutoFit/>
          </a:bodyPr>
          <a:lstStyle/>
          <a:p>
            <a:r>
              <a:rPr lang="it-IT" sz="3600" dirty="0"/>
              <a:t>Conseguenze della definizione di differenziabilità (3)</a:t>
            </a:r>
          </a:p>
        </p:txBody>
      </p:sp>
      <p:graphicFrame>
        <p:nvGraphicFramePr>
          <p:cNvPr id="13" name="Oggetto 12">
            <a:extLst>
              <a:ext uri="{FF2B5EF4-FFF2-40B4-BE49-F238E27FC236}">
                <a16:creationId xmlns:a16="http://schemas.microsoft.com/office/drawing/2014/main" id="{37E924ED-57DE-45B9-842B-D8771C47C613}"/>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8749" name="Equation" r:id="rId3" imgW="914400" imgH="198720" progId="Equation.DSMT4">
                  <p:embed/>
                </p:oleObj>
              </mc:Choice>
              <mc:Fallback>
                <p:oleObj name="Equation" r:id="rId3" imgW="914400" imgH="198720" progId="Equation.DSMT4">
                  <p:embed/>
                  <p:pic>
                    <p:nvPicPr>
                      <p:cNvPr id="13" name="Oggetto 12">
                        <a:extLst>
                          <a:ext uri="{FF2B5EF4-FFF2-40B4-BE49-F238E27FC236}">
                            <a16:creationId xmlns:a16="http://schemas.microsoft.com/office/drawing/2014/main" id="{37E924ED-57DE-45B9-842B-D8771C47C613}"/>
                          </a:ext>
                        </a:extLst>
                      </p:cNvPr>
                      <p:cNvPicPr/>
                      <p:nvPr/>
                    </p:nvPicPr>
                    <p:blipFill>
                      <a:blip r:embed="rId4"/>
                      <a:stretch>
                        <a:fillRect/>
                      </a:stretch>
                    </p:blipFill>
                    <p:spPr>
                      <a:xfrm>
                        <a:off x="4927600" y="2667000"/>
                        <a:ext cx="914400" cy="198438"/>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23DF8B7D-49A8-4C9B-80D1-5ED52FAB2359}"/>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8750" name="Equation" r:id="rId5" imgW="914400" imgH="198720" progId="Equation.DSMT4">
                  <p:embed/>
                </p:oleObj>
              </mc:Choice>
              <mc:Fallback>
                <p:oleObj name="Equation" r:id="rId5" imgW="914400" imgH="198720" progId="Equation.DSMT4">
                  <p:embed/>
                  <p:pic>
                    <p:nvPicPr>
                      <p:cNvPr id="11" name="Oggetto 10">
                        <a:extLst>
                          <a:ext uri="{FF2B5EF4-FFF2-40B4-BE49-F238E27FC236}">
                            <a16:creationId xmlns:a16="http://schemas.microsoft.com/office/drawing/2014/main" id="{23DF8B7D-49A8-4C9B-80D1-5ED52FAB2359}"/>
                          </a:ext>
                        </a:extLst>
                      </p:cNvPr>
                      <p:cNvPicPr/>
                      <p:nvPr/>
                    </p:nvPicPr>
                    <p:blipFill>
                      <a:blip r:embed="rId4"/>
                      <a:stretch>
                        <a:fillRect/>
                      </a:stretch>
                    </p:blipFill>
                    <p:spPr>
                      <a:xfrm>
                        <a:off x="4927600" y="2667000"/>
                        <a:ext cx="914400" cy="198438"/>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420457E2-988C-4006-8FE9-709D62C535E4}"/>
              </a:ext>
            </a:extLst>
          </p:cNvPr>
          <p:cNvSpPr txBox="1"/>
          <p:nvPr/>
        </p:nvSpPr>
        <p:spPr>
          <a:xfrm>
            <a:off x="772357" y="1278385"/>
            <a:ext cx="10280342" cy="3139321"/>
          </a:xfrm>
          <a:prstGeom prst="rect">
            <a:avLst/>
          </a:prstGeom>
          <a:noFill/>
        </p:spPr>
        <p:txBody>
          <a:bodyPr wrap="square" rtlCol="0">
            <a:spAutoFit/>
          </a:bodyPr>
          <a:lstStyle/>
          <a:p>
            <a:pPr marL="285750" indent="-285750">
              <a:buFont typeface="Arial" panose="020B0604020202020204" pitchFamily="34" charset="0"/>
              <a:buChar char="•"/>
            </a:pPr>
            <a:r>
              <a:rPr lang="it-IT" sz="2000" dirty="0">
                <a:solidFill>
                  <a:srgbClr val="FF0000"/>
                </a:solidFill>
              </a:rPr>
              <a:t>Naturale estensione al concetto di differenziabilità per funzioni a più variabili</a:t>
            </a:r>
          </a:p>
          <a:p>
            <a:endParaRPr lang="it-IT" sz="2000" dirty="0"/>
          </a:p>
          <a:p>
            <a:endParaRPr lang="it-IT" sz="2000" dirty="0"/>
          </a:p>
          <a:p>
            <a:endParaRPr lang="it-IT" sz="2000" dirty="0"/>
          </a:p>
          <a:p>
            <a:endParaRPr lang="it-IT" sz="2000" dirty="0"/>
          </a:p>
          <a:p>
            <a:endParaRPr lang="it-IT" sz="2000" dirty="0"/>
          </a:p>
          <a:p>
            <a:endParaRPr lang="it-IT" sz="2000" dirty="0"/>
          </a:p>
          <a:p>
            <a:endParaRPr lang="it-IT" sz="2000" dirty="0"/>
          </a:p>
          <a:p>
            <a:r>
              <a:rPr lang="it-IT" sz="2000" dirty="0"/>
              <a:t> </a:t>
            </a:r>
          </a:p>
          <a:p>
            <a:pPr marL="285750" indent="-285750">
              <a:buFont typeface="Arial" panose="020B0604020202020204" pitchFamily="34" charset="0"/>
              <a:buChar char="•"/>
            </a:pPr>
            <a:endParaRPr lang="it-IT" dirty="0"/>
          </a:p>
        </p:txBody>
      </p:sp>
      <p:graphicFrame>
        <p:nvGraphicFramePr>
          <p:cNvPr id="16" name="Oggetto 15">
            <a:extLst>
              <a:ext uri="{FF2B5EF4-FFF2-40B4-BE49-F238E27FC236}">
                <a16:creationId xmlns:a16="http://schemas.microsoft.com/office/drawing/2014/main" id="{514558F5-9E84-42F6-BDD8-4D3899E362DC}"/>
              </a:ext>
            </a:extLst>
          </p:cNvPr>
          <p:cNvGraphicFramePr>
            <a:graphicFrameLocks noChangeAspect="1"/>
          </p:cNvGraphicFramePr>
          <p:nvPr>
            <p:extLst>
              <p:ext uri="{D42A27DB-BD31-4B8C-83A1-F6EECF244321}">
                <p14:modId xmlns:p14="http://schemas.microsoft.com/office/powerpoint/2010/main" val="2607972972"/>
              </p:ext>
            </p:extLst>
          </p:nvPr>
        </p:nvGraphicFramePr>
        <p:xfrm>
          <a:off x="363538" y="1595438"/>
          <a:ext cx="11530012" cy="1573212"/>
        </p:xfrm>
        <a:graphic>
          <a:graphicData uri="http://schemas.openxmlformats.org/presentationml/2006/ole">
            <mc:AlternateContent xmlns:mc="http://schemas.openxmlformats.org/markup-compatibility/2006">
              <mc:Choice xmlns:v="urn:schemas-microsoft-com:vml" Requires="v">
                <p:oleObj spid="_x0000_s28751" name="Equation" r:id="rId6" imgW="5029200" imgH="685800" progId="Equation.DSMT4">
                  <p:embed/>
                </p:oleObj>
              </mc:Choice>
              <mc:Fallback>
                <p:oleObj name="Equation" r:id="rId6" imgW="5029200" imgH="685800" progId="Equation.DSMT4">
                  <p:embed/>
                  <p:pic>
                    <p:nvPicPr>
                      <p:cNvPr id="10" name="Oggetto 9">
                        <a:extLst>
                          <a:ext uri="{FF2B5EF4-FFF2-40B4-BE49-F238E27FC236}">
                            <a16:creationId xmlns:a16="http://schemas.microsoft.com/office/drawing/2014/main" id="{6B3A145B-E234-4F0F-9721-60A1E84C212D}"/>
                          </a:ext>
                        </a:extLst>
                      </p:cNvPr>
                      <p:cNvPicPr/>
                      <p:nvPr/>
                    </p:nvPicPr>
                    <p:blipFill>
                      <a:blip r:embed="rId7"/>
                      <a:stretch>
                        <a:fillRect/>
                      </a:stretch>
                    </p:blipFill>
                    <p:spPr>
                      <a:xfrm>
                        <a:off x="363538" y="1595438"/>
                        <a:ext cx="11530012" cy="1573212"/>
                      </a:xfrm>
                      <a:prstGeom prst="rect">
                        <a:avLst/>
                      </a:prstGeom>
                    </p:spPr>
                  </p:pic>
                </p:oleObj>
              </mc:Fallback>
            </mc:AlternateContent>
          </a:graphicData>
        </a:graphic>
      </p:graphicFrame>
      <p:graphicFrame>
        <p:nvGraphicFramePr>
          <p:cNvPr id="5" name="Oggetto 4">
            <a:extLst>
              <a:ext uri="{FF2B5EF4-FFF2-40B4-BE49-F238E27FC236}">
                <a16:creationId xmlns:a16="http://schemas.microsoft.com/office/drawing/2014/main" id="{AEA15EA6-72C2-4D40-B023-368AFDADDFD8}"/>
              </a:ext>
            </a:extLst>
          </p:cNvPr>
          <p:cNvGraphicFramePr>
            <a:graphicFrameLocks noChangeAspect="1"/>
          </p:cNvGraphicFramePr>
          <p:nvPr>
            <p:extLst>
              <p:ext uri="{D42A27DB-BD31-4B8C-83A1-F6EECF244321}">
                <p14:modId xmlns:p14="http://schemas.microsoft.com/office/powerpoint/2010/main" val="139390760"/>
              </p:ext>
            </p:extLst>
          </p:nvPr>
        </p:nvGraphicFramePr>
        <p:xfrm>
          <a:off x="492125" y="3613150"/>
          <a:ext cx="9886950" cy="1111250"/>
        </p:xfrm>
        <a:graphic>
          <a:graphicData uri="http://schemas.openxmlformats.org/presentationml/2006/ole">
            <mc:AlternateContent xmlns:mc="http://schemas.openxmlformats.org/markup-compatibility/2006">
              <mc:Choice xmlns:v="urn:schemas-microsoft-com:vml" Requires="v">
                <p:oleObj spid="_x0000_s28752" name="Equation" r:id="rId8" imgW="4292280" imgH="482400" progId="Equation.DSMT4">
                  <p:embed/>
                </p:oleObj>
              </mc:Choice>
              <mc:Fallback>
                <p:oleObj name="Equation" r:id="rId8" imgW="4292280" imgH="482400" progId="Equation.DSMT4">
                  <p:embed/>
                  <p:pic>
                    <p:nvPicPr>
                      <p:cNvPr id="0" name=""/>
                      <p:cNvPicPr/>
                      <p:nvPr/>
                    </p:nvPicPr>
                    <p:blipFill>
                      <a:blip r:embed="rId9"/>
                      <a:stretch>
                        <a:fillRect/>
                      </a:stretch>
                    </p:blipFill>
                    <p:spPr>
                      <a:xfrm>
                        <a:off x="492125" y="3613150"/>
                        <a:ext cx="9886950" cy="1111250"/>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354C3E56-8156-45EE-9EED-7B9FE13646CF}"/>
              </a:ext>
            </a:extLst>
          </p:cNvPr>
          <p:cNvGraphicFramePr>
            <a:graphicFrameLocks noChangeAspect="1"/>
          </p:cNvGraphicFramePr>
          <p:nvPr>
            <p:extLst>
              <p:ext uri="{D42A27DB-BD31-4B8C-83A1-F6EECF244321}">
                <p14:modId xmlns:p14="http://schemas.microsoft.com/office/powerpoint/2010/main" val="3376440453"/>
              </p:ext>
            </p:extLst>
          </p:nvPr>
        </p:nvGraphicFramePr>
        <p:xfrm>
          <a:off x="582275" y="5170191"/>
          <a:ext cx="8912558" cy="1293305"/>
        </p:xfrm>
        <a:graphic>
          <a:graphicData uri="http://schemas.openxmlformats.org/presentationml/2006/ole">
            <mc:AlternateContent xmlns:mc="http://schemas.openxmlformats.org/markup-compatibility/2006">
              <mc:Choice xmlns:v="urn:schemas-microsoft-com:vml" Requires="v">
                <p:oleObj spid="_x0000_s28753" name="Equation" r:id="rId10" imgW="4025880" imgH="583920" progId="Equation.DSMT4">
                  <p:embed/>
                </p:oleObj>
              </mc:Choice>
              <mc:Fallback>
                <p:oleObj name="Equation" r:id="rId10" imgW="4025880" imgH="583920" progId="Equation.DSMT4">
                  <p:embed/>
                  <p:pic>
                    <p:nvPicPr>
                      <p:cNvPr id="0" name=""/>
                      <p:cNvPicPr/>
                      <p:nvPr/>
                    </p:nvPicPr>
                    <p:blipFill>
                      <a:blip r:embed="rId11"/>
                      <a:stretch>
                        <a:fillRect/>
                      </a:stretch>
                    </p:blipFill>
                    <p:spPr>
                      <a:xfrm>
                        <a:off x="582275" y="5170191"/>
                        <a:ext cx="8912558" cy="1293305"/>
                      </a:xfrm>
                      <a:prstGeom prst="rect">
                        <a:avLst/>
                      </a:prstGeom>
                    </p:spPr>
                  </p:pic>
                </p:oleObj>
              </mc:Fallback>
            </mc:AlternateContent>
          </a:graphicData>
        </a:graphic>
      </p:graphicFrame>
    </p:spTree>
    <p:extLst>
      <p:ext uri="{BB962C8B-B14F-4D97-AF65-F5344CB8AC3E}">
        <p14:creationId xmlns:p14="http://schemas.microsoft.com/office/powerpoint/2010/main" val="1684433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9829F9-1C64-4F95-91FF-92BA712E6CD4}"/>
              </a:ext>
            </a:extLst>
          </p:cNvPr>
          <p:cNvSpPr>
            <a:spLocks noGrp="1"/>
          </p:cNvSpPr>
          <p:nvPr>
            <p:ph type="title" idx="4294967295"/>
          </p:nvPr>
        </p:nvSpPr>
        <p:spPr>
          <a:xfrm>
            <a:off x="682228" y="449420"/>
            <a:ext cx="10515600" cy="620713"/>
          </a:xfrm>
        </p:spPr>
        <p:txBody>
          <a:bodyPr>
            <a:normAutofit fontScale="90000"/>
          </a:bodyPr>
          <a:lstStyle/>
          <a:p>
            <a:r>
              <a:rPr lang="it-IT" dirty="0"/>
              <a:t>Il Problema inverso: dalla «corrente» alle grandezze cumulate</a:t>
            </a:r>
          </a:p>
        </p:txBody>
      </p:sp>
      <p:sp>
        <p:nvSpPr>
          <p:cNvPr id="3" name="CasellaDiTesto 2">
            <a:extLst>
              <a:ext uri="{FF2B5EF4-FFF2-40B4-BE49-F238E27FC236}">
                <a16:creationId xmlns:a16="http://schemas.microsoft.com/office/drawing/2014/main" id="{EEF0C960-1D9D-4AB3-824B-166A8377D04D}"/>
              </a:ext>
            </a:extLst>
          </p:cNvPr>
          <p:cNvSpPr txBox="1"/>
          <p:nvPr/>
        </p:nvSpPr>
        <p:spPr>
          <a:xfrm>
            <a:off x="838200" y="1381469"/>
            <a:ext cx="10203426" cy="1631216"/>
          </a:xfrm>
          <a:prstGeom prst="rect">
            <a:avLst/>
          </a:prstGeom>
          <a:noFill/>
        </p:spPr>
        <p:txBody>
          <a:bodyPr wrap="square" rtlCol="0">
            <a:spAutoFit/>
          </a:bodyPr>
          <a:lstStyle/>
          <a:p>
            <a:r>
              <a:rPr lang="it-IT" sz="2000" dirty="0"/>
              <a:t>Supponiamo di avere un serbatoio (inizialmente) vuoto il cui afflusso e deflusso di liquido è regolate da una serie di valvole che si aprono e si chiudono ad intervalli di tempo definiti e di cui è nota la portata (media), cioè la quantità di liquido aggiunta o  sottratta al serbatoio per unità di tempo (ore)</a:t>
            </a:r>
          </a:p>
          <a:p>
            <a:endParaRPr lang="it-IT" sz="2000" dirty="0"/>
          </a:p>
        </p:txBody>
      </p:sp>
      <p:grpSp>
        <p:nvGrpSpPr>
          <p:cNvPr id="16" name="Gruppo 15">
            <a:extLst>
              <a:ext uri="{FF2B5EF4-FFF2-40B4-BE49-F238E27FC236}">
                <a16:creationId xmlns:a16="http://schemas.microsoft.com/office/drawing/2014/main" id="{98566B74-CB17-439C-B3E4-756BE9F2D474}"/>
              </a:ext>
            </a:extLst>
          </p:cNvPr>
          <p:cNvGrpSpPr/>
          <p:nvPr/>
        </p:nvGrpSpPr>
        <p:grpSpPr>
          <a:xfrm>
            <a:off x="828088" y="3154343"/>
            <a:ext cx="7020955" cy="2625213"/>
            <a:chOff x="800269" y="3195361"/>
            <a:chExt cx="7020955" cy="2625213"/>
          </a:xfrm>
        </p:grpSpPr>
        <p:sp>
          <p:nvSpPr>
            <p:cNvPr id="4" name="Rettangolo 3">
              <a:extLst>
                <a:ext uri="{FF2B5EF4-FFF2-40B4-BE49-F238E27FC236}">
                  <a16:creationId xmlns:a16="http://schemas.microsoft.com/office/drawing/2014/main" id="{AE187A00-FF3E-40BA-BC51-5DA65E9B901A}"/>
                </a:ext>
              </a:extLst>
            </p:cNvPr>
            <p:cNvSpPr/>
            <p:nvPr/>
          </p:nvSpPr>
          <p:spPr>
            <a:xfrm>
              <a:off x="2183905" y="3195361"/>
              <a:ext cx="4365523" cy="2625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uppo 10">
              <a:extLst>
                <a:ext uri="{FF2B5EF4-FFF2-40B4-BE49-F238E27FC236}">
                  <a16:creationId xmlns:a16="http://schemas.microsoft.com/office/drawing/2014/main" id="{123C7978-3590-4070-B1FB-F857BA34F99E}"/>
                </a:ext>
              </a:extLst>
            </p:cNvPr>
            <p:cNvGrpSpPr/>
            <p:nvPr/>
          </p:nvGrpSpPr>
          <p:grpSpPr>
            <a:xfrm>
              <a:off x="800269" y="3618277"/>
              <a:ext cx="1108427" cy="2121273"/>
              <a:chOff x="2433761" y="2872772"/>
              <a:chExt cx="1108427" cy="2032108"/>
            </a:xfrm>
          </p:grpSpPr>
          <p:sp>
            <p:nvSpPr>
              <p:cNvPr id="5" name="Freccia a destra 4">
                <a:extLst>
                  <a:ext uri="{FF2B5EF4-FFF2-40B4-BE49-F238E27FC236}">
                    <a16:creationId xmlns:a16="http://schemas.microsoft.com/office/drawing/2014/main" id="{A2B69FC4-05AA-4836-8D27-2FBE76BF9165}"/>
                  </a:ext>
                </a:extLst>
              </p:cNvPr>
              <p:cNvSpPr/>
              <p:nvPr/>
            </p:nvSpPr>
            <p:spPr>
              <a:xfrm>
                <a:off x="2450235" y="2872772"/>
                <a:ext cx="1091953" cy="30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ccia a destra 5">
                <a:extLst>
                  <a:ext uri="{FF2B5EF4-FFF2-40B4-BE49-F238E27FC236}">
                    <a16:creationId xmlns:a16="http://schemas.microsoft.com/office/drawing/2014/main" id="{9583BF2E-2201-4E87-8665-2D4FBA23A728}"/>
                  </a:ext>
                </a:extLst>
              </p:cNvPr>
              <p:cNvSpPr/>
              <p:nvPr/>
            </p:nvSpPr>
            <p:spPr>
              <a:xfrm>
                <a:off x="2450235" y="3472862"/>
                <a:ext cx="1091953" cy="30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AC848B0F-59EC-4B32-9431-3F408281155A}"/>
                  </a:ext>
                </a:extLst>
              </p:cNvPr>
              <p:cNvSpPr/>
              <p:nvPr/>
            </p:nvSpPr>
            <p:spPr>
              <a:xfrm>
                <a:off x="2450235" y="4069360"/>
                <a:ext cx="1091953" cy="30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Freccia a destra 19">
                <a:extLst>
                  <a:ext uri="{FF2B5EF4-FFF2-40B4-BE49-F238E27FC236}">
                    <a16:creationId xmlns:a16="http://schemas.microsoft.com/office/drawing/2014/main" id="{D4E5CBB6-B6CE-4D93-A4E4-4DD08C4755F3}"/>
                  </a:ext>
                </a:extLst>
              </p:cNvPr>
              <p:cNvSpPr/>
              <p:nvPr/>
            </p:nvSpPr>
            <p:spPr>
              <a:xfrm>
                <a:off x="2433761" y="4603039"/>
                <a:ext cx="1091953" cy="30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12" name="Gruppo 11">
              <a:extLst>
                <a:ext uri="{FF2B5EF4-FFF2-40B4-BE49-F238E27FC236}">
                  <a16:creationId xmlns:a16="http://schemas.microsoft.com/office/drawing/2014/main" id="{3A91FCBE-DB1E-4E3F-9A40-4BF669C2B4FC}"/>
                </a:ext>
              </a:extLst>
            </p:cNvPr>
            <p:cNvGrpSpPr/>
            <p:nvPr/>
          </p:nvGrpSpPr>
          <p:grpSpPr>
            <a:xfrm>
              <a:off x="6729270" y="3662665"/>
              <a:ext cx="1091954" cy="2095351"/>
              <a:chOff x="2450234" y="2872772"/>
              <a:chExt cx="1091954" cy="2007276"/>
            </a:xfrm>
          </p:grpSpPr>
          <p:sp>
            <p:nvSpPr>
              <p:cNvPr id="13" name="Freccia a destra 12">
                <a:extLst>
                  <a:ext uri="{FF2B5EF4-FFF2-40B4-BE49-F238E27FC236}">
                    <a16:creationId xmlns:a16="http://schemas.microsoft.com/office/drawing/2014/main" id="{F0CE515E-CD7A-4638-BAE8-51A6BD4AE2A9}"/>
                  </a:ext>
                </a:extLst>
              </p:cNvPr>
              <p:cNvSpPr/>
              <p:nvPr/>
            </p:nvSpPr>
            <p:spPr>
              <a:xfrm>
                <a:off x="2450235" y="2872772"/>
                <a:ext cx="1091953" cy="30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a:extLst>
                  <a:ext uri="{FF2B5EF4-FFF2-40B4-BE49-F238E27FC236}">
                    <a16:creationId xmlns:a16="http://schemas.microsoft.com/office/drawing/2014/main" id="{72ECC547-FDB5-4EB0-851B-33564CC5F648}"/>
                  </a:ext>
                </a:extLst>
              </p:cNvPr>
              <p:cNvSpPr/>
              <p:nvPr/>
            </p:nvSpPr>
            <p:spPr>
              <a:xfrm>
                <a:off x="2450235" y="3472862"/>
                <a:ext cx="1091953" cy="30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a:extLst>
                  <a:ext uri="{FF2B5EF4-FFF2-40B4-BE49-F238E27FC236}">
                    <a16:creationId xmlns:a16="http://schemas.microsoft.com/office/drawing/2014/main" id="{DBB4393E-F884-4CA4-BAAD-60DB23033312}"/>
                  </a:ext>
                </a:extLst>
              </p:cNvPr>
              <p:cNvSpPr/>
              <p:nvPr/>
            </p:nvSpPr>
            <p:spPr>
              <a:xfrm>
                <a:off x="2450234" y="4056625"/>
                <a:ext cx="1091953" cy="30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a destra 20">
                <a:extLst>
                  <a:ext uri="{FF2B5EF4-FFF2-40B4-BE49-F238E27FC236}">
                    <a16:creationId xmlns:a16="http://schemas.microsoft.com/office/drawing/2014/main" id="{3A15E3A0-B6EF-42BF-B54A-AB2AA82BC88D}"/>
                  </a:ext>
                </a:extLst>
              </p:cNvPr>
              <p:cNvSpPr/>
              <p:nvPr/>
            </p:nvSpPr>
            <p:spPr>
              <a:xfrm>
                <a:off x="2450235" y="4578207"/>
                <a:ext cx="1091953" cy="30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aphicFrame>
        <p:nvGraphicFramePr>
          <p:cNvPr id="17" name="Tabella 16">
            <a:extLst>
              <a:ext uri="{FF2B5EF4-FFF2-40B4-BE49-F238E27FC236}">
                <a16:creationId xmlns:a16="http://schemas.microsoft.com/office/drawing/2014/main" id="{531FC314-83F8-476D-9664-F6D85F99394E}"/>
              </a:ext>
            </a:extLst>
          </p:cNvPr>
          <p:cNvGraphicFramePr>
            <a:graphicFrameLocks noGrp="1"/>
          </p:cNvGraphicFramePr>
          <p:nvPr>
            <p:extLst>
              <p:ext uri="{D42A27DB-BD31-4B8C-83A1-F6EECF244321}">
                <p14:modId xmlns:p14="http://schemas.microsoft.com/office/powerpoint/2010/main" val="2013614296"/>
              </p:ext>
            </p:extLst>
          </p:nvPr>
        </p:nvGraphicFramePr>
        <p:xfrm>
          <a:off x="8434754" y="3104936"/>
          <a:ext cx="3009900" cy="2674620"/>
        </p:xfrm>
        <a:graphic>
          <a:graphicData uri="http://schemas.openxmlformats.org/drawingml/2006/table">
            <a:tbl>
              <a:tblPr>
                <a:tableStyleId>{5C22544A-7EE6-4342-B048-85BDC9FD1C3A}</a:tableStyleId>
              </a:tblPr>
              <a:tblGrid>
                <a:gridCol w="1397000">
                  <a:extLst>
                    <a:ext uri="{9D8B030D-6E8A-4147-A177-3AD203B41FA5}">
                      <a16:colId xmlns:a16="http://schemas.microsoft.com/office/drawing/2014/main" val="1615741021"/>
                    </a:ext>
                  </a:extLst>
                </a:gridCol>
                <a:gridCol w="1612900">
                  <a:extLst>
                    <a:ext uri="{9D8B030D-6E8A-4147-A177-3AD203B41FA5}">
                      <a16:colId xmlns:a16="http://schemas.microsoft.com/office/drawing/2014/main" val="2890126873"/>
                    </a:ext>
                  </a:extLst>
                </a:gridCol>
              </a:tblGrid>
              <a:tr h="297180">
                <a:tc>
                  <a:txBody>
                    <a:bodyPr/>
                    <a:lstStyle/>
                    <a:p>
                      <a:pPr algn="l" fontAlgn="b"/>
                      <a:r>
                        <a:rPr lang="it-IT" sz="1800" u="none" strike="noStrike">
                          <a:effectLst/>
                        </a:rPr>
                        <a:t>Nome valvola</a:t>
                      </a:r>
                      <a:endParaRPr lang="it-IT" sz="18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it-IT" sz="1800" u="none" strike="noStrike">
                          <a:effectLst/>
                        </a:rPr>
                        <a:t> portata (l/h)</a:t>
                      </a:r>
                      <a:endParaRPr lang="it-IT" sz="18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36558132"/>
                  </a:ext>
                </a:extLst>
              </a:tr>
              <a:tr h="297180">
                <a:tc>
                  <a:txBody>
                    <a:bodyPr/>
                    <a:lstStyle/>
                    <a:p>
                      <a:pPr algn="l" fontAlgn="b"/>
                      <a:r>
                        <a:rPr lang="it-IT" sz="1800" u="none" strike="noStrike">
                          <a:effectLst/>
                        </a:rPr>
                        <a:t>I_1</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200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87216308"/>
                  </a:ext>
                </a:extLst>
              </a:tr>
              <a:tr h="297180">
                <a:tc>
                  <a:txBody>
                    <a:bodyPr/>
                    <a:lstStyle/>
                    <a:p>
                      <a:pPr algn="l" fontAlgn="b"/>
                      <a:r>
                        <a:rPr lang="it-IT" sz="1800" u="none" strike="noStrike">
                          <a:effectLst/>
                        </a:rPr>
                        <a:t>I_2</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300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5641869"/>
                  </a:ext>
                </a:extLst>
              </a:tr>
              <a:tr h="297180">
                <a:tc>
                  <a:txBody>
                    <a:bodyPr/>
                    <a:lstStyle/>
                    <a:p>
                      <a:pPr algn="l" fontAlgn="b"/>
                      <a:r>
                        <a:rPr lang="it-IT" sz="1800" u="none" strike="noStrike">
                          <a:effectLst/>
                        </a:rPr>
                        <a:t>I_3</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dirty="0">
                          <a:effectLst/>
                        </a:rPr>
                        <a:t>400</a:t>
                      </a:r>
                      <a:endParaRPr lang="it-IT"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46349174"/>
                  </a:ext>
                </a:extLst>
              </a:tr>
              <a:tr h="297180">
                <a:tc>
                  <a:txBody>
                    <a:bodyPr/>
                    <a:lstStyle/>
                    <a:p>
                      <a:pPr algn="l" fontAlgn="b"/>
                      <a:r>
                        <a:rPr lang="it-IT" sz="1800" u="none" strike="noStrike">
                          <a:effectLst/>
                        </a:rPr>
                        <a:t>I_4</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600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5697613"/>
                  </a:ext>
                </a:extLst>
              </a:tr>
              <a:tr h="297180">
                <a:tc>
                  <a:txBody>
                    <a:bodyPr/>
                    <a:lstStyle/>
                    <a:p>
                      <a:pPr algn="l" fontAlgn="b"/>
                      <a:r>
                        <a:rPr lang="it-IT" sz="1800" u="none" strike="noStrike">
                          <a:effectLst/>
                        </a:rPr>
                        <a:t>U_1</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250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3859970"/>
                  </a:ext>
                </a:extLst>
              </a:tr>
              <a:tr h="297180">
                <a:tc>
                  <a:txBody>
                    <a:bodyPr/>
                    <a:lstStyle/>
                    <a:p>
                      <a:pPr algn="l" fontAlgn="b"/>
                      <a:r>
                        <a:rPr lang="it-IT" sz="1800" u="none" strike="noStrike">
                          <a:effectLst/>
                        </a:rPr>
                        <a:t>U_2</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400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80613446"/>
                  </a:ext>
                </a:extLst>
              </a:tr>
              <a:tr h="297180">
                <a:tc>
                  <a:txBody>
                    <a:bodyPr/>
                    <a:lstStyle/>
                    <a:p>
                      <a:pPr algn="l" fontAlgn="b"/>
                      <a:r>
                        <a:rPr lang="it-IT" sz="1800" u="none" strike="noStrike" dirty="0">
                          <a:effectLst/>
                        </a:rPr>
                        <a:t>U_3</a:t>
                      </a:r>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800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18739017"/>
                  </a:ext>
                </a:extLst>
              </a:tr>
              <a:tr h="297180">
                <a:tc>
                  <a:txBody>
                    <a:bodyPr/>
                    <a:lstStyle/>
                    <a:p>
                      <a:pPr algn="l" fontAlgn="b"/>
                      <a:r>
                        <a:rPr lang="it-IT" sz="1800" u="none" strike="noStrike">
                          <a:effectLst/>
                        </a:rPr>
                        <a:t>U_4</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dirty="0">
                          <a:effectLst/>
                        </a:rPr>
                        <a:t>300</a:t>
                      </a:r>
                      <a:endParaRPr lang="it-IT"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3617132"/>
                  </a:ext>
                </a:extLst>
              </a:tr>
            </a:tbl>
          </a:graphicData>
        </a:graphic>
      </p:graphicFrame>
      <p:graphicFrame>
        <p:nvGraphicFramePr>
          <p:cNvPr id="23" name="Oggetto 22">
            <a:extLst>
              <a:ext uri="{FF2B5EF4-FFF2-40B4-BE49-F238E27FC236}">
                <a16:creationId xmlns:a16="http://schemas.microsoft.com/office/drawing/2014/main" id="{00CA5A9D-DB32-4D63-9BC0-E72E7FA04925}"/>
              </a:ext>
            </a:extLst>
          </p:cNvPr>
          <p:cNvGraphicFramePr>
            <a:graphicFrameLocks noChangeAspect="1"/>
          </p:cNvGraphicFramePr>
          <p:nvPr>
            <p:extLst>
              <p:ext uri="{D42A27DB-BD31-4B8C-83A1-F6EECF244321}">
                <p14:modId xmlns:p14="http://schemas.microsoft.com/office/powerpoint/2010/main" val="439750103"/>
              </p:ext>
            </p:extLst>
          </p:nvPr>
        </p:nvGraphicFramePr>
        <p:xfrm>
          <a:off x="286161" y="3522539"/>
          <a:ext cx="396067" cy="2036916"/>
        </p:xfrm>
        <a:graphic>
          <a:graphicData uri="http://schemas.openxmlformats.org/presentationml/2006/ole">
            <mc:AlternateContent xmlns:mc="http://schemas.openxmlformats.org/markup-compatibility/2006">
              <mc:Choice xmlns:v="urn:schemas-microsoft-com:vml" Requires="v">
                <p:oleObj spid="_x0000_s7309" name="Equation" r:id="rId3" imgW="177480" imgH="914400" progId="Equation.DSMT4">
                  <p:embed/>
                </p:oleObj>
              </mc:Choice>
              <mc:Fallback>
                <p:oleObj name="Equation" r:id="rId3" imgW="177480" imgH="914400" progId="Equation.DSMT4">
                  <p:embed/>
                  <p:pic>
                    <p:nvPicPr>
                      <p:cNvPr id="0" name=""/>
                      <p:cNvPicPr/>
                      <p:nvPr/>
                    </p:nvPicPr>
                    <p:blipFill>
                      <a:blip r:embed="rId4"/>
                      <a:stretch>
                        <a:fillRect/>
                      </a:stretch>
                    </p:blipFill>
                    <p:spPr>
                      <a:xfrm>
                        <a:off x="286161" y="3522539"/>
                        <a:ext cx="396067" cy="2036916"/>
                      </a:xfrm>
                      <a:prstGeom prst="rect">
                        <a:avLst/>
                      </a:prstGeom>
                    </p:spPr>
                  </p:pic>
                </p:oleObj>
              </mc:Fallback>
            </mc:AlternateContent>
          </a:graphicData>
        </a:graphic>
      </p:graphicFrame>
      <p:graphicFrame>
        <p:nvGraphicFramePr>
          <p:cNvPr id="24" name="Oggetto 23">
            <a:extLst>
              <a:ext uri="{FF2B5EF4-FFF2-40B4-BE49-F238E27FC236}">
                <a16:creationId xmlns:a16="http://schemas.microsoft.com/office/drawing/2014/main" id="{856C643A-1CCC-4604-B265-70E5EC1B9F9B}"/>
              </a:ext>
            </a:extLst>
          </p:cNvPr>
          <p:cNvGraphicFramePr>
            <a:graphicFrameLocks noChangeAspect="1"/>
          </p:cNvGraphicFramePr>
          <p:nvPr>
            <p:extLst>
              <p:ext uri="{D42A27DB-BD31-4B8C-83A1-F6EECF244321}">
                <p14:modId xmlns:p14="http://schemas.microsoft.com/office/powerpoint/2010/main" val="2439860403"/>
              </p:ext>
            </p:extLst>
          </p:nvPr>
        </p:nvGraphicFramePr>
        <p:xfrm>
          <a:off x="6143897" y="3543978"/>
          <a:ext cx="479425" cy="2038350"/>
        </p:xfrm>
        <a:graphic>
          <a:graphicData uri="http://schemas.openxmlformats.org/presentationml/2006/ole">
            <mc:AlternateContent xmlns:mc="http://schemas.openxmlformats.org/markup-compatibility/2006">
              <mc:Choice xmlns:v="urn:schemas-microsoft-com:vml" Requires="v">
                <p:oleObj spid="_x0000_s7310" name="Equation" r:id="rId5" imgW="215640" imgH="914400" progId="Equation.DSMT4">
                  <p:embed/>
                </p:oleObj>
              </mc:Choice>
              <mc:Fallback>
                <p:oleObj name="Equation" r:id="rId5" imgW="215640" imgH="914400" progId="Equation.DSMT4">
                  <p:embed/>
                  <p:pic>
                    <p:nvPicPr>
                      <p:cNvPr id="23" name="Oggetto 22">
                        <a:extLst>
                          <a:ext uri="{FF2B5EF4-FFF2-40B4-BE49-F238E27FC236}">
                            <a16:creationId xmlns:a16="http://schemas.microsoft.com/office/drawing/2014/main" id="{00CA5A9D-DB32-4D63-9BC0-E72E7FA04925}"/>
                          </a:ext>
                        </a:extLst>
                      </p:cNvPr>
                      <p:cNvPicPr/>
                      <p:nvPr/>
                    </p:nvPicPr>
                    <p:blipFill>
                      <a:blip r:embed="rId6"/>
                      <a:stretch>
                        <a:fillRect/>
                      </a:stretch>
                    </p:blipFill>
                    <p:spPr>
                      <a:xfrm>
                        <a:off x="6143897" y="3543978"/>
                        <a:ext cx="479425" cy="2038350"/>
                      </a:xfrm>
                      <a:prstGeom prst="rect">
                        <a:avLst/>
                      </a:prstGeom>
                    </p:spPr>
                  </p:pic>
                </p:oleObj>
              </mc:Fallback>
            </mc:AlternateContent>
          </a:graphicData>
        </a:graphic>
      </p:graphicFrame>
    </p:spTree>
    <p:extLst>
      <p:ext uri="{BB962C8B-B14F-4D97-AF65-F5344CB8AC3E}">
        <p14:creationId xmlns:p14="http://schemas.microsoft.com/office/powerpoint/2010/main" val="2536026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32F426-DDD8-4294-BEA3-4A6E8EC29D91}"/>
              </a:ext>
            </a:extLst>
          </p:cNvPr>
          <p:cNvSpPr>
            <a:spLocks noGrp="1"/>
          </p:cNvSpPr>
          <p:nvPr>
            <p:ph type="title" idx="4294967295"/>
          </p:nvPr>
        </p:nvSpPr>
        <p:spPr>
          <a:xfrm>
            <a:off x="0" y="365125"/>
            <a:ext cx="10515600" cy="628650"/>
          </a:xfrm>
        </p:spPr>
        <p:txBody>
          <a:bodyPr>
            <a:noAutofit/>
          </a:bodyPr>
          <a:lstStyle/>
          <a:p>
            <a:pPr algn="ctr"/>
            <a:r>
              <a:rPr lang="it-IT" sz="3600" dirty="0"/>
              <a:t>Come ottenere la quantità di liquido presente all’interno del serbatoio alla fine di ogni ora noto l’orario di apertura e di chiusura delle varie valvole?</a:t>
            </a:r>
          </a:p>
        </p:txBody>
      </p:sp>
      <p:sp>
        <p:nvSpPr>
          <p:cNvPr id="3" name="Segnaposto contenuto 2">
            <a:extLst>
              <a:ext uri="{FF2B5EF4-FFF2-40B4-BE49-F238E27FC236}">
                <a16:creationId xmlns:a16="http://schemas.microsoft.com/office/drawing/2014/main" id="{11A36071-6FCF-4AE3-A637-C87A11B153B7}"/>
              </a:ext>
            </a:extLst>
          </p:cNvPr>
          <p:cNvSpPr>
            <a:spLocks noGrp="1"/>
          </p:cNvSpPr>
          <p:nvPr>
            <p:ph idx="4294967295"/>
          </p:nvPr>
        </p:nvSpPr>
        <p:spPr>
          <a:xfrm>
            <a:off x="0" y="1949450"/>
            <a:ext cx="10515600" cy="4351338"/>
          </a:xfrm>
        </p:spPr>
        <p:txBody>
          <a:bodyPr/>
          <a:lstStyle/>
          <a:p>
            <a:r>
              <a:rPr lang="it-IT" dirty="0"/>
              <a:t>Essendo note le correnti ingresso ed in uscita è facile calcolare la portata media come somma algebrica delle portate delle varie valvole</a:t>
            </a:r>
          </a:p>
        </p:txBody>
      </p:sp>
      <p:graphicFrame>
        <p:nvGraphicFramePr>
          <p:cNvPr id="6" name="Tabella 5">
            <a:extLst>
              <a:ext uri="{FF2B5EF4-FFF2-40B4-BE49-F238E27FC236}">
                <a16:creationId xmlns:a16="http://schemas.microsoft.com/office/drawing/2014/main" id="{3B3F37F9-32ED-43D9-AA00-B47CC73B9A0A}"/>
              </a:ext>
            </a:extLst>
          </p:cNvPr>
          <p:cNvGraphicFramePr>
            <a:graphicFrameLocks noGrp="1"/>
          </p:cNvGraphicFramePr>
          <p:nvPr>
            <p:extLst>
              <p:ext uri="{D42A27DB-BD31-4B8C-83A1-F6EECF244321}">
                <p14:modId xmlns:p14="http://schemas.microsoft.com/office/powerpoint/2010/main" val="1854167279"/>
              </p:ext>
            </p:extLst>
          </p:nvPr>
        </p:nvGraphicFramePr>
        <p:xfrm>
          <a:off x="1148580" y="3089173"/>
          <a:ext cx="5969000" cy="3314700"/>
        </p:xfrm>
        <a:graphic>
          <a:graphicData uri="http://schemas.openxmlformats.org/drawingml/2006/table">
            <a:tbl>
              <a:tblPr>
                <a:tableStyleId>{5C22544A-7EE6-4342-B048-85BDC9FD1C3A}</a:tableStyleId>
              </a:tblPr>
              <a:tblGrid>
                <a:gridCol w="1092200">
                  <a:extLst>
                    <a:ext uri="{9D8B030D-6E8A-4147-A177-3AD203B41FA5}">
                      <a16:colId xmlns:a16="http://schemas.microsoft.com/office/drawing/2014/main" val="1123853414"/>
                    </a:ext>
                  </a:extLst>
                </a:gridCol>
                <a:gridCol w="609600">
                  <a:extLst>
                    <a:ext uri="{9D8B030D-6E8A-4147-A177-3AD203B41FA5}">
                      <a16:colId xmlns:a16="http://schemas.microsoft.com/office/drawing/2014/main" val="1415689199"/>
                    </a:ext>
                  </a:extLst>
                </a:gridCol>
                <a:gridCol w="609600">
                  <a:extLst>
                    <a:ext uri="{9D8B030D-6E8A-4147-A177-3AD203B41FA5}">
                      <a16:colId xmlns:a16="http://schemas.microsoft.com/office/drawing/2014/main" val="3280560239"/>
                    </a:ext>
                  </a:extLst>
                </a:gridCol>
                <a:gridCol w="609600">
                  <a:extLst>
                    <a:ext uri="{9D8B030D-6E8A-4147-A177-3AD203B41FA5}">
                      <a16:colId xmlns:a16="http://schemas.microsoft.com/office/drawing/2014/main" val="368944372"/>
                    </a:ext>
                  </a:extLst>
                </a:gridCol>
                <a:gridCol w="609600">
                  <a:extLst>
                    <a:ext uri="{9D8B030D-6E8A-4147-A177-3AD203B41FA5}">
                      <a16:colId xmlns:a16="http://schemas.microsoft.com/office/drawing/2014/main" val="4100493644"/>
                    </a:ext>
                  </a:extLst>
                </a:gridCol>
                <a:gridCol w="609600">
                  <a:extLst>
                    <a:ext uri="{9D8B030D-6E8A-4147-A177-3AD203B41FA5}">
                      <a16:colId xmlns:a16="http://schemas.microsoft.com/office/drawing/2014/main" val="3014901117"/>
                    </a:ext>
                  </a:extLst>
                </a:gridCol>
                <a:gridCol w="609600">
                  <a:extLst>
                    <a:ext uri="{9D8B030D-6E8A-4147-A177-3AD203B41FA5}">
                      <a16:colId xmlns:a16="http://schemas.microsoft.com/office/drawing/2014/main" val="1061897963"/>
                    </a:ext>
                  </a:extLst>
                </a:gridCol>
                <a:gridCol w="609600">
                  <a:extLst>
                    <a:ext uri="{9D8B030D-6E8A-4147-A177-3AD203B41FA5}">
                      <a16:colId xmlns:a16="http://schemas.microsoft.com/office/drawing/2014/main" val="3426962926"/>
                    </a:ext>
                  </a:extLst>
                </a:gridCol>
                <a:gridCol w="609600">
                  <a:extLst>
                    <a:ext uri="{9D8B030D-6E8A-4147-A177-3AD203B41FA5}">
                      <a16:colId xmlns:a16="http://schemas.microsoft.com/office/drawing/2014/main" val="897266696"/>
                    </a:ext>
                  </a:extLst>
                </a:gridCol>
              </a:tblGrid>
              <a:tr h="335280">
                <a:tc>
                  <a:txBody>
                    <a:bodyPr/>
                    <a:lstStyle/>
                    <a:p>
                      <a:pPr algn="ctr" fontAlgn="b"/>
                      <a:r>
                        <a:rPr lang="it-IT" sz="2000" u="none" strike="noStrike">
                          <a:effectLst/>
                        </a:rPr>
                        <a:t>tempo(h)</a:t>
                      </a:r>
                      <a:endParaRPr lang="it-IT" sz="20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2000" u="none" strike="noStrike">
                          <a:effectLst/>
                        </a:rPr>
                        <a:t>I_1</a:t>
                      </a:r>
                      <a:endParaRPr lang="it-IT" sz="20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2000" u="none" strike="noStrike">
                          <a:effectLst/>
                        </a:rPr>
                        <a:t>I_2</a:t>
                      </a:r>
                      <a:endParaRPr lang="it-IT" sz="20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2000" u="none" strike="noStrike">
                          <a:effectLst/>
                        </a:rPr>
                        <a:t>I_3</a:t>
                      </a:r>
                      <a:endParaRPr lang="it-IT" sz="20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2000" u="none" strike="noStrike">
                          <a:effectLst/>
                        </a:rPr>
                        <a:t>I_4</a:t>
                      </a:r>
                      <a:endParaRPr lang="it-IT" sz="20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2000" u="none" strike="noStrike">
                          <a:effectLst/>
                        </a:rPr>
                        <a:t>U_1</a:t>
                      </a:r>
                      <a:endParaRPr lang="it-IT" sz="20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2000" u="none" strike="noStrike">
                          <a:effectLst/>
                        </a:rPr>
                        <a:t>U_2</a:t>
                      </a:r>
                      <a:endParaRPr lang="it-IT" sz="20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2000" u="none" strike="noStrike">
                          <a:effectLst/>
                        </a:rPr>
                        <a:t>U_3</a:t>
                      </a:r>
                      <a:endParaRPr lang="it-IT" sz="20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2000" u="none" strike="noStrike">
                          <a:effectLst/>
                        </a:rPr>
                        <a:t>U_4</a:t>
                      </a:r>
                      <a:endParaRPr lang="it-IT" sz="20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62277446"/>
                  </a:ext>
                </a:extLst>
              </a:tr>
              <a:tr h="297180">
                <a:tc>
                  <a:txBody>
                    <a:bodyPr/>
                    <a:lstStyle/>
                    <a:p>
                      <a:pPr algn="ctr" fontAlgn="b"/>
                      <a:r>
                        <a:rPr lang="it-IT" sz="1800" u="none" strike="noStrike">
                          <a:effectLst/>
                        </a:rPr>
                        <a:t>1</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87996318"/>
                  </a:ext>
                </a:extLst>
              </a:tr>
              <a:tr h="297180">
                <a:tc>
                  <a:txBody>
                    <a:bodyPr/>
                    <a:lstStyle/>
                    <a:p>
                      <a:pPr algn="ctr" fontAlgn="b"/>
                      <a:r>
                        <a:rPr lang="it-IT" sz="1800" u="none" strike="noStrike">
                          <a:effectLst/>
                        </a:rPr>
                        <a:t>2</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06633790"/>
                  </a:ext>
                </a:extLst>
              </a:tr>
              <a:tr h="297180">
                <a:tc>
                  <a:txBody>
                    <a:bodyPr/>
                    <a:lstStyle/>
                    <a:p>
                      <a:pPr algn="ctr" fontAlgn="b"/>
                      <a:r>
                        <a:rPr lang="it-IT" sz="1800" u="none" strike="noStrike" dirty="0">
                          <a:effectLst/>
                        </a:rPr>
                        <a:t>3</a:t>
                      </a:r>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dirty="0">
                          <a:effectLst/>
                        </a:rPr>
                        <a:t>ON</a:t>
                      </a:r>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85562830"/>
                  </a:ext>
                </a:extLst>
              </a:tr>
              <a:tr h="297180">
                <a:tc>
                  <a:txBody>
                    <a:bodyPr/>
                    <a:lstStyle/>
                    <a:p>
                      <a:pPr algn="ctr" fontAlgn="b"/>
                      <a:r>
                        <a:rPr lang="it-IT" sz="1800" u="none" strike="noStrike">
                          <a:effectLst/>
                        </a:rPr>
                        <a:t>4</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dirty="0">
                          <a:effectLst/>
                        </a:rPr>
                        <a:t>ON</a:t>
                      </a:r>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13826620"/>
                  </a:ext>
                </a:extLst>
              </a:tr>
              <a:tr h="297180">
                <a:tc>
                  <a:txBody>
                    <a:bodyPr/>
                    <a:lstStyle/>
                    <a:p>
                      <a:pPr algn="ctr" fontAlgn="b"/>
                      <a:r>
                        <a:rPr lang="it-IT" sz="1800" u="none" strike="noStrike">
                          <a:effectLst/>
                        </a:rPr>
                        <a:t>5</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10175157"/>
                  </a:ext>
                </a:extLst>
              </a:tr>
              <a:tr h="297180">
                <a:tc>
                  <a:txBody>
                    <a:bodyPr/>
                    <a:lstStyle/>
                    <a:p>
                      <a:pPr algn="ctr" fontAlgn="b"/>
                      <a:r>
                        <a:rPr lang="it-IT" sz="1800" u="none" strike="noStrike">
                          <a:effectLst/>
                        </a:rPr>
                        <a:t>6</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17864187"/>
                  </a:ext>
                </a:extLst>
              </a:tr>
              <a:tr h="297180">
                <a:tc>
                  <a:txBody>
                    <a:bodyPr/>
                    <a:lstStyle/>
                    <a:p>
                      <a:pPr algn="ctr" fontAlgn="b"/>
                      <a:r>
                        <a:rPr lang="it-IT" sz="1800" u="none" strike="noStrike">
                          <a:effectLst/>
                        </a:rPr>
                        <a:t>7</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02025550"/>
                  </a:ext>
                </a:extLst>
              </a:tr>
              <a:tr h="297180">
                <a:tc>
                  <a:txBody>
                    <a:bodyPr/>
                    <a:lstStyle/>
                    <a:p>
                      <a:pPr algn="ctr" fontAlgn="b"/>
                      <a:r>
                        <a:rPr lang="it-IT" sz="1800" u="none" strike="noStrike">
                          <a:effectLst/>
                        </a:rPr>
                        <a:t>8</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84061857"/>
                  </a:ext>
                </a:extLst>
              </a:tr>
              <a:tr h="297180">
                <a:tc>
                  <a:txBody>
                    <a:bodyPr/>
                    <a:lstStyle/>
                    <a:p>
                      <a:pPr algn="ctr" fontAlgn="b"/>
                      <a:r>
                        <a:rPr lang="it-IT" sz="1800" u="none" strike="noStrike">
                          <a:effectLst/>
                        </a:rPr>
                        <a:t>9</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2772147"/>
                  </a:ext>
                </a:extLst>
              </a:tr>
              <a:tr h="304800">
                <a:tc>
                  <a:txBody>
                    <a:bodyPr/>
                    <a:lstStyle/>
                    <a:p>
                      <a:pPr algn="ctr" fontAlgn="b"/>
                      <a:r>
                        <a:rPr lang="it-IT" sz="1800" u="none" strike="noStrike">
                          <a:effectLst/>
                        </a:rPr>
                        <a:t>10</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ON</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a:effectLst/>
                        </a:rPr>
                        <a:t>OFF</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it-IT" sz="1800" u="none" strike="noStrike" dirty="0">
                          <a:effectLst/>
                        </a:rPr>
                        <a:t>ON</a:t>
                      </a:r>
                      <a:endParaRPr lang="it-IT"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54642639"/>
                  </a:ext>
                </a:extLst>
              </a:tr>
            </a:tbl>
          </a:graphicData>
        </a:graphic>
      </p:graphicFrame>
      <p:sp>
        <p:nvSpPr>
          <p:cNvPr id="7" name="Pulsante di azione: Avanti o successivo 6">
            <a:hlinkClick r:id="rId2" action="ppaction://hlinkfile" highlightClick="1"/>
            <a:extLst>
              <a:ext uri="{FF2B5EF4-FFF2-40B4-BE49-F238E27FC236}">
                <a16:creationId xmlns:a16="http://schemas.microsoft.com/office/drawing/2014/main" id="{6CEB6BE2-DDB7-4187-A6C1-11B6F7616A34}"/>
              </a:ext>
            </a:extLst>
          </p:cNvPr>
          <p:cNvSpPr/>
          <p:nvPr/>
        </p:nvSpPr>
        <p:spPr>
          <a:xfrm>
            <a:off x="8290790" y="3527658"/>
            <a:ext cx="1317523" cy="597924"/>
          </a:xfrm>
          <a:prstGeom prst="actionButtonForwardNext">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49775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49F94-40E9-40F5-9500-BD66620E1476}"/>
              </a:ext>
            </a:extLst>
          </p:cNvPr>
          <p:cNvSpPr>
            <a:spLocks noGrp="1"/>
          </p:cNvSpPr>
          <p:nvPr>
            <p:ph type="title" idx="4294967295"/>
          </p:nvPr>
        </p:nvSpPr>
        <p:spPr>
          <a:xfrm>
            <a:off x="1676400" y="161925"/>
            <a:ext cx="10515600" cy="620713"/>
          </a:xfrm>
        </p:spPr>
        <p:txBody>
          <a:bodyPr>
            <a:normAutofit fontScale="90000"/>
          </a:bodyPr>
          <a:lstStyle/>
          <a:p>
            <a:r>
              <a:rPr lang="it-IT"/>
              <a:t>Dalla portata alla quantità di liquido</a:t>
            </a:r>
            <a:endParaRPr lang="it-IT" dirty="0"/>
          </a:p>
        </p:txBody>
      </p:sp>
      <p:graphicFrame>
        <p:nvGraphicFramePr>
          <p:cNvPr id="3" name="Tabella 2">
            <a:extLst>
              <a:ext uri="{FF2B5EF4-FFF2-40B4-BE49-F238E27FC236}">
                <a16:creationId xmlns:a16="http://schemas.microsoft.com/office/drawing/2014/main" id="{6FC2A26C-D12E-4CEA-8966-FE1F7D56E91B}"/>
              </a:ext>
            </a:extLst>
          </p:cNvPr>
          <p:cNvGraphicFramePr>
            <a:graphicFrameLocks noGrp="1"/>
          </p:cNvGraphicFramePr>
          <p:nvPr>
            <p:extLst>
              <p:ext uri="{D42A27DB-BD31-4B8C-83A1-F6EECF244321}">
                <p14:modId xmlns:p14="http://schemas.microsoft.com/office/powerpoint/2010/main" val="1115858180"/>
              </p:ext>
            </p:extLst>
          </p:nvPr>
        </p:nvGraphicFramePr>
        <p:xfrm>
          <a:off x="8905867" y="1229705"/>
          <a:ext cx="2819400" cy="3307080"/>
        </p:xfrm>
        <a:graphic>
          <a:graphicData uri="http://schemas.openxmlformats.org/drawingml/2006/table">
            <a:tbl>
              <a:tblPr>
                <a:tableStyleId>{5C22544A-7EE6-4342-B048-85BDC9FD1C3A}</a:tableStyleId>
              </a:tblPr>
              <a:tblGrid>
                <a:gridCol w="1092200">
                  <a:extLst>
                    <a:ext uri="{9D8B030D-6E8A-4147-A177-3AD203B41FA5}">
                      <a16:colId xmlns:a16="http://schemas.microsoft.com/office/drawing/2014/main" val="2888011730"/>
                    </a:ext>
                  </a:extLst>
                </a:gridCol>
                <a:gridCol w="1727200">
                  <a:extLst>
                    <a:ext uri="{9D8B030D-6E8A-4147-A177-3AD203B41FA5}">
                      <a16:colId xmlns:a16="http://schemas.microsoft.com/office/drawing/2014/main" val="4110752231"/>
                    </a:ext>
                  </a:extLst>
                </a:gridCol>
              </a:tblGrid>
              <a:tr h="327660">
                <a:tc>
                  <a:txBody>
                    <a:bodyPr/>
                    <a:lstStyle/>
                    <a:p>
                      <a:pPr algn="ctr" fontAlgn="b"/>
                      <a:r>
                        <a:rPr lang="it-IT" sz="2000" u="none" strike="noStrike">
                          <a:effectLst/>
                        </a:rPr>
                        <a:t>tempo(h)</a:t>
                      </a:r>
                      <a:endParaRPr lang="it-IT" sz="20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it-IT" sz="2000" u="none" strike="noStrike">
                          <a:effectLst/>
                        </a:rPr>
                        <a:t>PORT TOT. (l/h)</a:t>
                      </a:r>
                      <a:endParaRPr lang="it-IT" sz="20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28489079"/>
                  </a:ext>
                </a:extLst>
              </a:tr>
              <a:tr h="297180">
                <a:tc>
                  <a:txBody>
                    <a:bodyPr/>
                    <a:lstStyle/>
                    <a:p>
                      <a:pPr algn="ctr" fontAlgn="b"/>
                      <a:r>
                        <a:rPr lang="it-IT" sz="1800" u="none" strike="noStrike" dirty="0">
                          <a:effectLst/>
                        </a:rPr>
                        <a:t>1</a:t>
                      </a:r>
                      <a:endParaRPr lang="it-IT"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200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01333589"/>
                  </a:ext>
                </a:extLst>
              </a:tr>
              <a:tr h="297180">
                <a:tc>
                  <a:txBody>
                    <a:bodyPr/>
                    <a:lstStyle/>
                    <a:p>
                      <a:pPr algn="ctr" fontAlgn="b"/>
                      <a:r>
                        <a:rPr lang="it-IT" sz="1800" u="none" strike="noStrike">
                          <a:effectLst/>
                        </a:rPr>
                        <a:t>2</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500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17969131"/>
                  </a:ext>
                </a:extLst>
              </a:tr>
              <a:tr h="297180">
                <a:tc>
                  <a:txBody>
                    <a:bodyPr/>
                    <a:lstStyle/>
                    <a:p>
                      <a:pPr algn="ctr" fontAlgn="b"/>
                      <a:r>
                        <a:rPr lang="it-IT" sz="1800" u="none" strike="noStrike">
                          <a:effectLst/>
                        </a:rPr>
                        <a:t>3</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900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60765494"/>
                  </a:ext>
                </a:extLst>
              </a:tr>
              <a:tr h="297180">
                <a:tc>
                  <a:txBody>
                    <a:bodyPr/>
                    <a:lstStyle/>
                    <a:p>
                      <a:pPr algn="ctr" fontAlgn="b"/>
                      <a:r>
                        <a:rPr lang="it-IT" sz="1800" u="none" strike="noStrike">
                          <a:effectLst/>
                        </a:rPr>
                        <a:t>4</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dirty="0">
                          <a:effectLst/>
                        </a:rPr>
                        <a:t>1250</a:t>
                      </a:r>
                      <a:endParaRPr lang="it-IT"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4908344"/>
                  </a:ext>
                </a:extLst>
              </a:tr>
              <a:tr h="297180">
                <a:tc>
                  <a:txBody>
                    <a:bodyPr/>
                    <a:lstStyle/>
                    <a:p>
                      <a:pPr algn="ctr" fontAlgn="b"/>
                      <a:r>
                        <a:rPr lang="it-IT" sz="1800" u="none" strike="noStrike">
                          <a:effectLst/>
                        </a:rPr>
                        <a:t>5</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dirty="0">
                          <a:effectLst/>
                        </a:rPr>
                        <a:t>650</a:t>
                      </a:r>
                      <a:endParaRPr lang="it-IT"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9523586"/>
                  </a:ext>
                </a:extLst>
              </a:tr>
              <a:tr h="297180">
                <a:tc>
                  <a:txBody>
                    <a:bodyPr/>
                    <a:lstStyle/>
                    <a:p>
                      <a:pPr algn="ctr" fontAlgn="b"/>
                      <a:r>
                        <a:rPr lang="it-IT" sz="1800" u="none" strike="noStrike">
                          <a:effectLst/>
                        </a:rPr>
                        <a:t>6</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-450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18831290"/>
                  </a:ext>
                </a:extLst>
              </a:tr>
              <a:tr h="297180">
                <a:tc>
                  <a:txBody>
                    <a:bodyPr/>
                    <a:lstStyle/>
                    <a:p>
                      <a:pPr algn="ctr" fontAlgn="b"/>
                      <a:r>
                        <a:rPr lang="it-IT" sz="1800" u="none" strike="noStrike">
                          <a:effectLst/>
                        </a:rPr>
                        <a:t>7</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-750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7161211"/>
                  </a:ext>
                </a:extLst>
              </a:tr>
              <a:tr h="297180">
                <a:tc>
                  <a:txBody>
                    <a:bodyPr/>
                    <a:lstStyle/>
                    <a:p>
                      <a:pPr algn="ctr" fontAlgn="b"/>
                      <a:r>
                        <a:rPr lang="it-IT" sz="1800" u="none" strike="noStrike">
                          <a:effectLst/>
                        </a:rPr>
                        <a:t>8</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-500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1956"/>
                  </a:ext>
                </a:extLst>
              </a:tr>
              <a:tr h="297180">
                <a:tc>
                  <a:txBody>
                    <a:bodyPr/>
                    <a:lstStyle/>
                    <a:p>
                      <a:pPr algn="ctr" fontAlgn="b"/>
                      <a:r>
                        <a:rPr lang="it-IT" sz="1800" u="none" strike="noStrike">
                          <a:effectLst/>
                        </a:rPr>
                        <a:t>9</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a:effectLst/>
                        </a:rPr>
                        <a:t>300</a:t>
                      </a:r>
                      <a:endParaRPr lang="it-IT"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11111315"/>
                  </a:ext>
                </a:extLst>
              </a:tr>
              <a:tr h="304800">
                <a:tc>
                  <a:txBody>
                    <a:bodyPr/>
                    <a:lstStyle/>
                    <a:p>
                      <a:pPr algn="ctr" fontAlgn="b"/>
                      <a:r>
                        <a:rPr lang="it-IT" sz="1800" u="none" strike="noStrike">
                          <a:effectLst/>
                        </a:rPr>
                        <a:t>10</a:t>
                      </a:r>
                      <a:endParaRPr lang="it-IT"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it-IT" sz="1800" u="none" strike="noStrike" dirty="0">
                          <a:effectLst/>
                        </a:rPr>
                        <a:t>300</a:t>
                      </a:r>
                      <a:endParaRPr lang="it-IT"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74764768"/>
                  </a:ext>
                </a:extLst>
              </a:tr>
            </a:tbl>
          </a:graphicData>
        </a:graphic>
      </p:graphicFrame>
      <p:pic>
        <p:nvPicPr>
          <p:cNvPr id="4" name="Immagine 3">
            <a:extLst>
              <a:ext uri="{FF2B5EF4-FFF2-40B4-BE49-F238E27FC236}">
                <a16:creationId xmlns:a16="http://schemas.microsoft.com/office/drawing/2014/main" id="{3B2B7EAD-5F0A-48D7-9BE7-33771F61F6A9}"/>
              </a:ext>
            </a:extLst>
          </p:cNvPr>
          <p:cNvPicPr>
            <a:picLocks noChangeAspect="1"/>
          </p:cNvPicPr>
          <p:nvPr/>
        </p:nvPicPr>
        <p:blipFill>
          <a:blip r:embed="rId2"/>
          <a:stretch>
            <a:fillRect/>
          </a:stretch>
        </p:blipFill>
        <p:spPr>
          <a:xfrm>
            <a:off x="0" y="1229705"/>
            <a:ext cx="8481754" cy="3413389"/>
          </a:xfrm>
          <a:prstGeom prst="rect">
            <a:avLst/>
          </a:prstGeom>
        </p:spPr>
      </p:pic>
    </p:spTree>
    <p:extLst>
      <p:ext uri="{BB962C8B-B14F-4D97-AF65-F5344CB8AC3E}">
        <p14:creationId xmlns:p14="http://schemas.microsoft.com/office/powerpoint/2010/main" val="243083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49F94-40E9-40F5-9500-BD66620E1476}"/>
              </a:ext>
            </a:extLst>
          </p:cNvPr>
          <p:cNvSpPr>
            <a:spLocks noGrp="1"/>
          </p:cNvSpPr>
          <p:nvPr>
            <p:ph type="title" idx="4294967295"/>
          </p:nvPr>
        </p:nvSpPr>
        <p:spPr>
          <a:xfrm>
            <a:off x="1676400" y="-1588"/>
            <a:ext cx="10515600" cy="620713"/>
          </a:xfrm>
        </p:spPr>
        <p:txBody>
          <a:bodyPr>
            <a:normAutofit fontScale="90000"/>
          </a:bodyPr>
          <a:lstStyle/>
          <a:p>
            <a:r>
              <a:rPr lang="it-IT" dirty="0"/>
              <a:t>Dalla portata alla quantità di liquido</a:t>
            </a:r>
          </a:p>
        </p:txBody>
      </p:sp>
      <p:pic>
        <p:nvPicPr>
          <p:cNvPr id="4" name="Immagine 3">
            <a:extLst>
              <a:ext uri="{FF2B5EF4-FFF2-40B4-BE49-F238E27FC236}">
                <a16:creationId xmlns:a16="http://schemas.microsoft.com/office/drawing/2014/main" id="{3B2B7EAD-5F0A-48D7-9BE7-33771F61F6A9}"/>
              </a:ext>
            </a:extLst>
          </p:cNvPr>
          <p:cNvPicPr>
            <a:picLocks noChangeAspect="1"/>
          </p:cNvPicPr>
          <p:nvPr/>
        </p:nvPicPr>
        <p:blipFill>
          <a:blip r:embed="rId3"/>
          <a:stretch>
            <a:fillRect/>
          </a:stretch>
        </p:blipFill>
        <p:spPr>
          <a:xfrm>
            <a:off x="3710246" y="618644"/>
            <a:ext cx="8481754" cy="3413389"/>
          </a:xfrm>
          <a:prstGeom prst="rect">
            <a:avLst/>
          </a:prstGeom>
        </p:spPr>
      </p:pic>
      <p:sp>
        <p:nvSpPr>
          <p:cNvPr id="5" name="CasellaDiTesto 4">
            <a:extLst>
              <a:ext uri="{FF2B5EF4-FFF2-40B4-BE49-F238E27FC236}">
                <a16:creationId xmlns:a16="http://schemas.microsoft.com/office/drawing/2014/main" id="{E9AC9CED-353D-4412-859A-A17F3CAA4E32}"/>
              </a:ext>
            </a:extLst>
          </p:cNvPr>
          <p:cNvSpPr txBox="1"/>
          <p:nvPr/>
        </p:nvSpPr>
        <p:spPr>
          <a:xfrm>
            <a:off x="0" y="455637"/>
            <a:ext cx="3568203"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a:t>Moltiplicando la portata orarie per il tempo (1 ora) otteniamo la quantità di flusso entrata (o uscita) nel serbatoio in quell’ora. Geometricamente tale operazione corrisponde a calcolare le aree dei rettangoli aventi per base il lasso di tempo a cui è associata la portata presa in esame. Sommando algebricamente le aree (cioè calcolando l’integrale) si ottiene la quantità di liquido presente nel serbatoio alla fine delle dieci ore.</a:t>
            </a:r>
          </a:p>
          <a:p>
            <a:endParaRPr lang="it-IT" dirty="0"/>
          </a:p>
        </p:txBody>
      </p:sp>
      <p:graphicFrame>
        <p:nvGraphicFramePr>
          <p:cNvPr id="6" name="Oggetto 5">
            <a:extLst>
              <a:ext uri="{FF2B5EF4-FFF2-40B4-BE49-F238E27FC236}">
                <a16:creationId xmlns:a16="http://schemas.microsoft.com/office/drawing/2014/main" id="{A1A8B36D-033E-4FA5-9EBC-AFCEDFC21731}"/>
              </a:ext>
            </a:extLst>
          </p:cNvPr>
          <p:cNvGraphicFramePr>
            <a:graphicFrameLocks noChangeAspect="1"/>
          </p:cNvGraphicFramePr>
          <p:nvPr>
            <p:extLst>
              <p:ext uri="{D42A27DB-BD31-4B8C-83A1-F6EECF244321}">
                <p14:modId xmlns:p14="http://schemas.microsoft.com/office/powerpoint/2010/main" val="1876079970"/>
              </p:ext>
            </p:extLst>
          </p:nvPr>
        </p:nvGraphicFramePr>
        <p:xfrm>
          <a:off x="8044155" y="5342697"/>
          <a:ext cx="371875" cy="418359"/>
        </p:xfrm>
        <a:graphic>
          <a:graphicData uri="http://schemas.openxmlformats.org/presentationml/2006/ole">
            <mc:AlternateContent xmlns:mc="http://schemas.openxmlformats.org/markup-compatibility/2006">
              <mc:Choice xmlns:v="urn:schemas-microsoft-com:vml" Requires="v">
                <p:oleObj spid="_x0000_s10378" name="Equation" r:id="rId4" imgW="203040" imgH="228600" progId="Equation.DSMT4">
                  <p:embed/>
                </p:oleObj>
              </mc:Choice>
              <mc:Fallback>
                <p:oleObj name="Equation" r:id="rId4" imgW="203040" imgH="228600" progId="Equation.DSMT4">
                  <p:embed/>
                  <p:pic>
                    <p:nvPicPr>
                      <p:cNvPr id="6" name="Oggetto 5">
                        <a:extLst>
                          <a:ext uri="{FF2B5EF4-FFF2-40B4-BE49-F238E27FC236}">
                            <a16:creationId xmlns:a16="http://schemas.microsoft.com/office/drawing/2014/main" id="{A1A8B36D-033E-4FA5-9EBC-AFCEDFC21731}"/>
                          </a:ext>
                        </a:extLst>
                      </p:cNvPr>
                      <p:cNvPicPr/>
                      <p:nvPr/>
                    </p:nvPicPr>
                    <p:blipFill>
                      <a:blip r:embed="rId5"/>
                      <a:stretch>
                        <a:fillRect/>
                      </a:stretch>
                    </p:blipFill>
                    <p:spPr>
                      <a:xfrm>
                        <a:off x="8044155" y="5342697"/>
                        <a:ext cx="371875" cy="418359"/>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BC1A40D9-97EC-4554-AAF2-8B54F266069C}"/>
              </a:ext>
            </a:extLst>
          </p:cNvPr>
          <p:cNvGraphicFramePr>
            <a:graphicFrameLocks noChangeAspect="1"/>
          </p:cNvGraphicFramePr>
          <p:nvPr>
            <p:extLst>
              <p:ext uri="{D42A27DB-BD31-4B8C-83A1-F6EECF244321}">
                <p14:modId xmlns:p14="http://schemas.microsoft.com/office/powerpoint/2010/main" val="3684942903"/>
              </p:ext>
            </p:extLst>
          </p:nvPr>
        </p:nvGraphicFramePr>
        <p:xfrm>
          <a:off x="2611437" y="6187803"/>
          <a:ext cx="6248400" cy="419100"/>
        </p:xfrm>
        <a:graphic>
          <a:graphicData uri="http://schemas.openxmlformats.org/presentationml/2006/ole">
            <mc:AlternateContent xmlns:mc="http://schemas.openxmlformats.org/markup-compatibility/2006">
              <mc:Choice xmlns:v="urn:schemas-microsoft-com:vml" Requires="v">
                <p:oleObj spid="_x0000_s10379" name="Equation" r:id="rId6" imgW="3403440" imgH="228600" progId="Equation.DSMT4">
                  <p:embed/>
                </p:oleObj>
              </mc:Choice>
              <mc:Fallback>
                <p:oleObj name="Equation" r:id="rId6" imgW="3403440" imgH="228600" progId="Equation.DSMT4">
                  <p:embed/>
                  <p:pic>
                    <p:nvPicPr>
                      <p:cNvPr id="7" name="Oggetto 6">
                        <a:extLst>
                          <a:ext uri="{FF2B5EF4-FFF2-40B4-BE49-F238E27FC236}">
                            <a16:creationId xmlns:a16="http://schemas.microsoft.com/office/drawing/2014/main" id="{BC1A40D9-97EC-4554-AAF2-8B54F266069C}"/>
                          </a:ext>
                        </a:extLst>
                      </p:cNvPr>
                      <p:cNvPicPr/>
                      <p:nvPr/>
                    </p:nvPicPr>
                    <p:blipFill>
                      <a:blip r:embed="rId7"/>
                      <a:stretch>
                        <a:fillRect/>
                      </a:stretch>
                    </p:blipFill>
                    <p:spPr>
                      <a:xfrm>
                        <a:off x="2611437" y="6187803"/>
                        <a:ext cx="6248400" cy="419100"/>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CB58252A-CFCF-441A-AC20-D656D69588F7}"/>
              </a:ext>
            </a:extLst>
          </p:cNvPr>
          <p:cNvSpPr txBox="1"/>
          <p:nvPr/>
        </p:nvSpPr>
        <p:spPr>
          <a:xfrm>
            <a:off x="231481" y="4575603"/>
            <a:ext cx="11008311" cy="1754326"/>
          </a:xfrm>
          <a:prstGeom prst="rect">
            <a:avLst/>
          </a:prstGeom>
          <a:noFill/>
        </p:spPr>
        <p:txBody>
          <a:bodyPr wrap="square" rtlCol="0">
            <a:spAutoFit/>
          </a:bodyPr>
          <a:lstStyle/>
          <a:p>
            <a:pPr marL="285750" indent="-285750">
              <a:buFont typeface="Arial" panose="020B0604020202020204" pitchFamily="34" charset="0"/>
              <a:buChar char="•"/>
            </a:pPr>
            <a:r>
              <a:rPr lang="it-IT" dirty="0"/>
              <a:t>Se si vuole avere la quantità di liquido presente ad un certo tempo consideriamo solo «l’integrale» da 0 fino ad un certo tempo t.</a:t>
            </a:r>
          </a:p>
          <a:p>
            <a:pPr marL="285750" indent="-285750">
              <a:buFont typeface="Arial" panose="020B0604020202020204" pitchFamily="34" charset="0"/>
              <a:buChar char="•"/>
            </a:pPr>
            <a:r>
              <a:rPr lang="it-IT" dirty="0"/>
              <a:t>Un’ultima osservazione: da questo grafico non si evince la quantità di liquido presente all’istante t=0. L’ipotesi che il serbatoio sia vuoto è enunciata a parte. Se il serbatoio non è vuoto, detta         la quantità di liquido nel serbatoio all’istante iniziale, la quantità di liquido totale , indicando con P(t) la funzione portata, si ottiene come </a:t>
            </a:r>
          </a:p>
          <a:p>
            <a:endParaRPr lang="it-IT" dirty="0"/>
          </a:p>
        </p:txBody>
      </p:sp>
    </p:spTree>
    <p:extLst>
      <p:ext uri="{BB962C8B-B14F-4D97-AF65-F5344CB8AC3E}">
        <p14:creationId xmlns:p14="http://schemas.microsoft.com/office/powerpoint/2010/main" val="2419637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F1BE93-8BBC-4E78-9E94-9AEFE239D00C}"/>
              </a:ext>
            </a:extLst>
          </p:cNvPr>
          <p:cNvSpPr>
            <a:spLocks noGrp="1"/>
          </p:cNvSpPr>
          <p:nvPr>
            <p:ph type="title" idx="4294967295"/>
          </p:nvPr>
        </p:nvSpPr>
        <p:spPr>
          <a:xfrm>
            <a:off x="0" y="365125"/>
            <a:ext cx="10515600" cy="628650"/>
          </a:xfrm>
        </p:spPr>
        <p:txBody>
          <a:bodyPr>
            <a:normAutofit/>
          </a:bodyPr>
          <a:lstStyle/>
          <a:p>
            <a:pPr algn="ctr"/>
            <a:r>
              <a:rPr lang="it-IT" sz="3600" dirty="0"/>
              <a:t>Il passaggio dal discreto al continuo</a:t>
            </a:r>
          </a:p>
        </p:txBody>
      </p:sp>
      <p:sp>
        <p:nvSpPr>
          <p:cNvPr id="3" name="Segnaposto contenuto 2">
            <a:extLst>
              <a:ext uri="{FF2B5EF4-FFF2-40B4-BE49-F238E27FC236}">
                <a16:creationId xmlns:a16="http://schemas.microsoft.com/office/drawing/2014/main" id="{7EEB6EF4-35F7-43C3-9554-A85C16E07A73}"/>
              </a:ext>
            </a:extLst>
          </p:cNvPr>
          <p:cNvSpPr>
            <a:spLocks noGrp="1"/>
          </p:cNvSpPr>
          <p:nvPr>
            <p:ph idx="4294967295"/>
          </p:nvPr>
        </p:nvSpPr>
        <p:spPr>
          <a:xfrm>
            <a:off x="0" y="1825625"/>
            <a:ext cx="10515600" cy="4351338"/>
          </a:xfrm>
        </p:spPr>
        <p:txBody>
          <a:bodyPr/>
          <a:lstStyle/>
          <a:p>
            <a:r>
              <a:rPr lang="it-IT"/>
              <a:t>Negli esempi precedenti sia la rilevazione (deduzione) della grandezza cumulata (ingressi-uscite-presenti) che la deduzione (rilevazione) della grandezza «derivata» (le correnti di ingresso, uscita e presenti) avvenivano per tempi discreti. </a:t>
            </a:r>
          </a:p>
          <a:p>
            <a:r>
              <a:rPr lang="it-IT"/>
              <a:t>Nel caso di una grandezza continua come il fluido nel serbatoio potremmo pensare di avere sensori nelle valvole che permettono di rilevare una sorta di portata istantanea (portata media rilevata in un intervallo di tempo molto piccolo). In tali casi continua ad essere corretta l’interpretazione della grandezza cumulata come somma algebrica delle Aree.</a:t>
            </a:r>
          </a:p>
          <a:p>
            <a:endParaRPr lang="it-IT" dirty="0"/>
          </a:p>
        </p:txBody>
      </p:sp>
    </p:spTree>
    <p:extLst>
      <p:ext uri="{BB962C8B-B14F-4D97-AF65-F5344CB8AC3E}">
        <p14:creationId xmlns:p14="http://schemas.microsoft.com/office/powerpoint/2010/main" val="2160117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F1BE93-8BBC-4E78-9E94-9AEFE239D00C}"/>
              </a:ext>
            </a:extLst>
          </p:cNvPr>
          <p:cNvSpPr>
            <a:spLocks noGrp="1"/>
          </p:cNvSpPr>
          <p:nvPr>
            <p:ph type="title" idx="4294967295"/>
          </p:nvPr>
        </p:nvSpPr>
        <p:spPr>
          <a:xfrm>
            <a:off x="0" y="365125"/>
            <a:ext cx="10515600" cy="628650"/>
          </a:xfrm>
        </p:spPr>
        <p:txBody>
          <a:bodyPr>
            <a:normAutofit fontScale="90000"/>
          </a:bodyPr>
          <a:lstStyle/>
          <a:p>
            <a:r>
              <a:rPr lang="it-IT"/>
              <a:t>La portata P(t) come funzione</a:t>
            </a:r>
            <a:endParaRPr lang="it-IT" dirty="0"/>
          </a:p>
        </p:txBody>
      </p:sp>
      <p:pic>
        <p:nvPicPr>
          <p:cNvPr id="10" name="Immagine 9">
            <a:extLst>
              <a:ext uri="{FF2B5EF4-FFF2-40B4-BE49-F238E27FC236}">
                <a16:creationId xmlns:a16="http://schemas.microsoft.com/office/drawing/2014/main" id="{E8C2A087-A4B2-4BDE-9719-D740B2D11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41" y="1178464"/>
            <a:ext cx="12192000" cy="4376783"/>
          </a:xfrm>
          <a:prstGeom prst="rect">
            <a:avLst/>
          </a:prstGeom>
        </p:spPr>
      </p:pic>
      <p:sp>
        <p:nvSpPr>
          <p:cNvPr id="5" name="Pulsante di azione: Avanti o successivo 4">
            <a:hlinkClick r:id="rId3" action="ppaction://hlinkfile" highlightClick="1"/>
            <a:extLst>
              <a:ext uri="{FF2B5EF4-FFF2-40B4-BE49-F238E27FC236}">
                <a16:creationId xmlns:a16="http://schemas.microsoft.com/office/drawing/2014/main" id="{ADAFBE05-089D-4F58-BD14-27F2025A30DF}"/>
              </a:ext>
            </a:extLst>
          </p:cNvPr>
          <p:cNvSpPr/>
          <p:nvPr/>
        </p:nvSpPr>
        <p:spPr>
          <a:xfrm>
            <a:off x="3015014" y="6007872"/>
            <a:ext cx="1219200" cy="5653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63389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9829F9-1C64-4F95-91FF-92BA712E6CD4}"/>
              </a:ext>
            </a:extLst>
          </p:cNvPr>
          <p:cNvSpPr>
            <a:spLocks noGrp="1"/>
          </p:cNvSpPr>
          <p:nvPr>
            <p:ph type="title" idx="4294967295"/>
          </p:nvPr>
        </p:nvSpPr>
        <p:spPr>
          <a:xfrm>
            <a:off x="0" y="92075"/>
            <a:ext cx="10515600" cy="620713"/>
          </a:xfrm>
        </p:spPr>
        <p:txBody>
          <a:bodyPr>
            <a:normAutofit fontScale="90000"/>
          </a:bodyPr>
          <a:lstStyle/>
          <a:p>
            <a:r>
              <a:rPr lang="it-IT"/>
              <a:t>Questioni interessanti sulla lettura del grafico P(t)</a:t>
            </a:r>
            <a:endParaRPr lang="it-IT" dirty="0"/>
          </a:p>
        </p:txBody>
      </p:sp>
      <p:sp>
        <p:nvSpPr>
          <p:cNvPr id="3" name="CasellaDiTesto 2">
            <a:extLst>
              <a:ext uri="{FF2B5EF4-FFF2-40B4-BE49-F238E27FC236}">
                <a16:creationId xmlns:a16="http://schemas.microsoft.com/office/drawing/2014/main" id="{EEF0C960-1D9D-4AB3-824B-166A8377D04D}"/>
              </a:ext>
            </a:extLst>
          </p:cNvPr>
          <p:cNvSpPr txBox="1"/>
          <p:nvPr/>
        </p:nvSpPr>
        <p:spPr>
          <a:xfrm>
            <a:off x="914399" y="1313895"/>
            <a:ext cx="9969624" cy="5047536"/>
          </a:xfrm>
          <a:prstGeom prst="rect">
            <a:avLst/>
          </a:prstGeom>
          <a:noFill/>
        </p:spPr>
        <p:txBody>
          <a:bodyPr wrap="square" rtlCol="0">
            <a:spAutoFit/>
          </a:bodyPr>
          <a:lstStyle/>
          <a:p>
            <a:pPr marL="285750" indent="-285750">
              <a:buFont typeface="Arial" panose="020B0604020202020204" pitchFamily="34" charset="0"/>
              <a:buChar char="•"/>
            </a:pPr>
            <a:r>
              <a:rPr lang="it-IT" sz="2800" dirty="0"/>
              <a:t>Qual  è l’istante in cui il flusso totale è massimo ?</a:t>
            </a:r>
          </a:p>
          <a:p>
            <a:pPr marL="285750" indent="-285750">
              <a:buFont typeface="Arial" panose="020B0604020202020204" pitchFamily="34" charset="0"/>
              <a:buChar char="•"/>
            </a:pPr>
            <a:r>
              <a:rPr lang="it-IT" sz="2800" dirty="0"/>
              <a:t>Qual è l’istante in cui si ha il massimo deflusso (flusso negativo) ?</a:t>
            </a:r>
          </a:p>
          <a:p>
            <a:pPr marL="285750" indent="-285750">
              <a:buFont typeface="Arial" panose="020B0604020202020204" pitchFamily="34" charset="0"/>
              <a:buChar char="•"/>
            </a:pPr>
            <a:r>
              <a:rPr lang="it-IT" sz="2800" dirty="0"/>
              <a:t>Come si legge l’informazione relativa alla quantità di liquido presente nel serbatoio ad un certo istante t ?</a:t>
            </a:r>
          </a:p>
          <a:p>
            <a:pPr marL="285750" indent="-285750">
              <a:buFont typeface="Arial" panose="020B0604020202020204" pitchFamily="34" charset="0"/>
              <a:buChar char="•"/>
            </a:pPr>
            <a:r>
              <a:rPr lang="it-IT" sz="2800" dirty="0"/>
              <a:t>Come si legge l’informazione relativa alla quantità di liquido consumata tra la 4° e 6° ora ?</a:t>
            </a:r>
          </a:p>
          <a:p>
            <a:pPr marL="285750" indent="-285750">
              <a:buFont typeface="Arial" panose="020B0604020202020204" pitchFamily="34" charset="0"/>
              <a:buChar char="•"/>
            </a:pPr>
            <a:r>
              <a:rPr lang="it-IT" sz="2800" dirty="0"/>
              <a:t>In quale istante la quantità di liquido presente nel serbatoio è minima ?</a:t>
            </a:r>
          </a:p>
          <a:p>
            <a:pPr marL="285750" indent="-285750">
              <a:buFont typeface="Arial" panose="020B0604020202020204" pitchFamily="34" charset="0"/>
              <a:buChar char="•"/>
            </a:pPr>
            <a:r>
              <a:rPr lang="it-IT" sz="2800" dirty="0"/>
              <a:t>Quanto la rilevazione discreta (es. ogni dieci minuti)  conduce ad una buona approssimazione della quantità di liquido contenuta? </a:t>
            </a:r>
          </a:p>
          <a:p>
            <a:endParaRPr lang="it-IT" sz="2400" dirty="0"/>
          </a:p>
          <a:p>
            <a:endParaRPr lang="it-IT" dirty="0"/>
          </a:p>
        </p:txBody>
      </p:sp>
      <p:sp>
        <p:nvSpPr>
          <p:cNvPr id="4" name="Pulsante di azione: Avanti o successivo 3">
            <a:hlinkClick r:id="rId2" action="ppaction://hlinkfile" highlightClick="1"/>
            <a:extLst>
              <a:ext uri="{FF2B5EF4-FFF2-40B4-BE49-F238E27FC236}">
                <a16:creationId xmlns:a16="http://schemas.microsoft.com/office/drawing/2014/main" id="{817E70F2-F501-48AC-9772-5D8AFFD64CC5}"/>
              </a:ext>
            </a:extLst>
          </p:cNvPr>
          <p:cNvSpPr/>
          <p:nvPr/>
        </p:nvSpPr>
        <p:spPr>
          <a:xfrm>
            <a:off x="3753568" y="6078753"/>
            <a:ext cx="1219200" cy="5653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33986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F1BE93-8BBC-4E78-9E94-9AEFE239D00C}"/>
              </a:ext>
            </a:extLst>
          </p:cNvPr>
          <p:cNvSpPr>
            <a:spLocks noGrp="1"/>
          </p:cNvSpPr>
          <p:nvPr>
            <p:ph type="title" idx="4294967295"/>
          </p:nvPr>
        </p:nvSpPr>
        <p:spPr>
          <a:xfrm>
            <a:off x="0" y="365125"/>
            <a:ext cx="10515600" cy="628650"/>
          </a:xfrm>
        </p:spPr>
        <p:txBody>
          <a:bodyPr>
            <a:normAutofit fontScale="90000"/>
          </a:bodyPr>
          <a:lstStyle/>
          <a:p>
            <a:pPr algn="ctr"/>
            <a:r>
              <a:rPr lang="it-IT" dirty="0"/>
              <a:t>Il concetto di «portata media»</a:t>
            </a:r>
          </a:p>
        </p:txBody>
      </p:sp>
      <p:sp>
        <p:nvSpPr>
          <p:cNvPr id="5" name="CasellaDiTesto 4">
            <a:extLst>
              <a:ext uri="{FF2B5EF4-FFF2-40B4-BE49-F238E27FC236}">
                <a16:creationId xmlns:a16="http://schemas.microsoft.com/office/drawing/2014/main" id="{8B7C2654-D496-44E9-AE70-C74CC2B5C95F}"/>
              </a:ext>
            </a:extLst>
          </p:cNvPr>
          <p:cNvSpPr txBox="1"/>
          <p:nvPr/>
        </p:nvSpPr>
        <p:spPr>
          <a:xfrm>
            <a:off x="337351" y="5557421"/>
            <a:ext cx="10697593" cy="1200329"/>
          </a:xfrm>
          <a:prstGeom prst="rect">
            <a:avLst/>
          </a:prstGeom>
          <a:noFill/>
        </p:spPr>
        <p:txBody>
          <a:bodyPr wrap="square" rtlCol="0">
            <a:spAutoFit/>
          </a:bodyPr>
          <a:lstStyle/>
          <a:p>
            <a:r>
              <a:rPr lang="it-IT" dirty="0"/>
              <a:t>Tutte le volte che occorre calcolare l’area del sotto(sopra) grafico per ottenere l’informazione sulla grandezza cumulata è utile introdurre il concetto di valor medio della funzione: la portata media è quel valore di </a:t>
            </a:r>
            <a:r>
              <a:rPr lang="it-IT" b="1" dirty="0"/>
              <a:t>portata costante </a:t>
            </a:r>
            <a:r>
              <a:rPr lang="it-IT" dirty="0"/>
              <a:t>che porterebbe nel serbatoio, in un tempo dato, la stessa quantità di liquido Q(t) del valore reale di portata.</a:t>
            </a:r>
          </a:p>
        </p:txBody>
      </p:sp>
      <p:sp>
        <p:nvSpPr>
          <p:cNvPr id="6" name="Pulsante di azione: Avanti o successivo 5">
            <a:hlinkClick r:id="rId2" action="ppaction://hlinkfile" highlightClick="1"/>
            <a:extLst>
              <a:ext uri="{FF2B5EF4-FFF2-40B4-BE49-F238E27FC236}">
                <a16:creationId xmlns:a16="http://schemas.microsoft.com/office/drawing/2014/main" id="{20F0EA7F-D554-4579-8964-FB5A414BEBD8}"/>
              </a:ext>
            </a:extLst>
          </p:cNvPr>
          <p:cNvSpPr/>
          <p:nvPr/>
        </p:nvSpPr>
        <p:spPr>
          <a:xfrm>
            <a:off x="8513685" y="1216241"/>
            <a:ext cx="905523" cy="50602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44FE5AF6-24B9-4F12-BF0D-6C09C64C3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4516"/>
            <a:ext cx="12192000" cy="4524933"/>
          </a:xfrm>
          <a:prstGeom prst="rect">
            <a:avLst/>
          </a:prstGeom>
        </p:spPr>
      </p:pic>
      <p:sp>
        <p:nvSpPr>
          <p:cNvPr id="3" name="Pulsante di azione: Avanti o successivo 2">
            <a:hlinkClick r:id="rId4" action="ppaction://hlinkfile" highlightClick="1"/>
            <a:extLst>
              <a:ext uri="{FF2B5EF4-FFF2-40B4-BE49-F238E27FC236}">
                <a16:creationId xmlns:a16="http://schemas.microsoft.com/office/drawing/2014/main" id="{F2CEF6B9-4434-48F6-A327-31C7E4881DBD}"/>
              </a:ext>
            </a:extLst>
          </p:cNvPr>
          <p:cNvSpPr/>
          <p:nvPr/>
        </p:nvSpPr>
        <p:spPr>
          <a:xfrm>
            <a:off x="8513685" y="1358283"/>
            <a:ext cx="905523" cy="46734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55901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7E3D9-B700-472D-83A4-07709AA37892}"/>
              </a:ext>
            </a:extLst>
          </p:cNvPr>
          <p:cNvSpPr>
            <a:spLocks noGrp="1"/>
          </p:cNvSpPr>
          <p:nvPr>
            <p:ph type="title" idx="4294967295"/>
          </p:nvPr>
        </p:nvSpPr>
        <p:spPr>
          <a:xfrm>
            <a:off x="1676400" y="684213"/>
            <a:ext cx="10515600" cy="620712"/>
          </a:xfrm>
        </p:spPr>
        <p:txBody>
          <a:bodyPr>
            <a:normAutofit fontScale="90000"/>
          </a:bodyPr>
          <a:lstStyle/>
          <a:p>
            <a:r>
              <a:rPr lang="it-IT" dirty="0"/>
              <a:t>Approssimazione di funzioni con spezzate</a:t>
            </a:r>
          </a:p>
        </p:txBody>
      </p:sp>
      <p:sp>
        <p:nvSpPr>
          <p:cNvPr id="3" name="CasellaDiTesto 2">
            <a:extLst>
              <a:ext uri="{FF2B5EF4-FFF2-40B4-BE49-F238E27FC236}">
                <a16:creationId xmlns:a16="http://schemas.microsoft.com/office/drawing/2014/main" id="{CEF2F111-07AA-4C5B-ADCC-7CEA36F497FF}"/>
              </a:ext>
            </a:extLst>
          </p:cNvPr>
          <p:cNvSpPr txBox="1"/>
          <p:nvPr/>
        </p:nvSpPr>
        <p:spPr>
          <a:xfrm>
            <a:off x="710214" y="1530890"/>
            <a:ext cx="9419207" cy="4062651"/>
          </a:xfrm>
          <a:prstGeom prst="rect">
            <a:avLst/>
          </a:prstGeom>
          <a:noFill/>
        </p:spPr>
        <p:txBody>
          <a:bodyPr wrap="square" rtlCol="0">
            <a:spAutoFit/>
          </a:bodyPr>
          <a:lstStyle/>
          <a:p>
            <a:pPr marL="342900" indent="-342900" algn="just">
              <a:buFont typeface="Arial" panose="020B0604020202020204" pitchFamily="34" charset="0"/>
              <a:buChar char="•"/>
            </a:pPr>
            <a:r>
              <a:rPr lang="it-IT" sz="2400" dirty="0"/>
              <a:t>Una valutazione dell’area sottesa dalla curva di Portata con metodi approssimati mostra che l’usuale approssimazione con i </a:t>
            </a:r>
            <a:r>
              <a:rPr lang="it-IT" sz="2400" dirty="0" err="1"/>
              <a:t>plurirettangoli</a:t>
            </a:r>
            <a:r>
              <a:rPr lang="it-IT" sz="2400" dirty="0"/>
              <a:t> esterni ed interni (in cui si assume la portata ugual al valore massimo o minimo dell’intervallo di tempo considerato) è sorprendentemente poco accurata !!</a:t>
            </a:r>
          </a:p>
          <a:p>
            <a:pPr marL="342900" indent="-342900" algn="just">
              <a:buFont typeface="Arial" panose="020B0604020202020204" pitchFamily="34" charset="0"/>
              <a:buChar char="•"/>
            </a:pPr>
            <a:r>
              <a:rPr lang="it-IT" sz="2400" dirty="0"/>
              <a:t>La stima ovviamente migliora aumentando il numero di rettangoli approssimanti</a:t>
            </a:r>
          </a:p>
          <a:p>
            <a:pPr marL="342900" indent="-342900" algn="just">
              <a:buFont typeface="Arial" panose="020B0604020202020204" pitchFamily="34" charset="0"/>
              <a:buChar char="•"/>
            </a:pPr>
            <a:r>
              <a:rPr lang="it-IT" sz="2400" dirty="0"/>
              <a:t>Utilizzando invece una spezzata per approssimare la funzione portata si ottiene, a parità del numero degli «enti approssimanti», una valutazione dell’area molto più accurata</a:t>
            </a:r>
          </a:p>
          <a:p>
            <a:endParaRPr lang="it-IT" dirty="0"/>
          </a:p>
        </p:txBody>
      </p:sp>
      <p:sp>
        <p:nvSpPr>
          <p:cNvPr id="4" name="Pulsante di azione: Avanti o successivo 3">
            <a:hlinkClick r:id="rId2" action="ppaction://hlinkfile" highlightClick="1"/>
            <a:extLst>
              <a:ext uri="{FF2B5EF4-FFF2-40B4-BE49-F238E27FC236}">
                <a16:creationId xmlns:a16="http://schemas.microsoft.com/office/drawing/2014/main" id="{0BF56298-CE35-4228-8822-3332392E0C2F}"/>
              </a:ext>
            </a:extLst>
          </p:cNvPr>
          <p:cNvSpPr/>
          <p:nvPr/>
        </p:nvSpPr>
        <p:spPr>
          <a:xfrm>
            <a:off x="1109709" y="5779363"/>
            <a:ext cx="1154097" cy="4882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ulsante di azione: Avanti o successivo 5">
            <a:hlinkClick r:id="rId3" action="ppaction://hlinkfile" highlightClick="1"/>
            <a:extLst>
              <a:ext uri="{FF2B5EF4-FFF2-40B4-BE49-F238E27FC236}">
                <a16:creationId xmlns:a16="http://schemas.microsoft.com/office/drawing/2014/main" id="{A72828DC-6A28-4333-9C4F-C42C481E9D49}"/>
              </a:ext>
            </a:extLst>
          </p:cNvPr>
          <p:cNvSpPr/>
          <p:nvPr/>
        </p:nvSpPr>
        <p:spPr>
          <a:xfrm>
            <a:off x="8648330" y="5779363"/>
            <a:ext cx="1154097" cy="4882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655B75E0-DF69-4498-9753-969A5F1AA33C}"/>
              </a:ext>
            </a:extLst>
          </p:cNvPr>
          <p:cNvSpPr txBox="1"/>
          <p:nvPr/>
        </p:nvSpPr>
        <p:spPr>
          <a:xfrm>
            <a:off x="941033" y="6389974"/>
            <a:ext cx="1846555" cy="369332"/>
          </a:xfrm>
          <a:prstGeom prst="rect">
            <a:avLst/>
          </a:prstGeom>
          <a:noFill/>
        </p:spPr>
        <p:txBody>
          <a:bodyPr wrap="square" rtlCol="0">
            <a:spAutoFit/>
          </a:bodyPr>
          <a:lstStyle/>
          <a:p>
            <a:r>
              <a:rPr lang="it-IT" dirty="0"/>
              <a:t>Ogni 15 minuti</a:t>
            </a:r>
          </a:p>
        </p:txBody>
      </p:sp>
      <p:sp>
        <p:nvSpPr>
          <p:cNvPr id="8" name="CasellaDiTesto 7">
            <a:extLst>
              <a:ext uri="{FF2B5EF4-FFF2-40B4-BE49-F238E27FC236}">
                <a16:creationId xmlns:a16="http://schemas.microsoft.com/office/drawing/2014/main" id="{AB625F49-DA3D-473E-9EED-C16DA6F8A22C}"/>
              </a:ext>
            </a:extLst>
          </p:cNvPr>
          <p:cNvSpPr txBox="1"/>
          <p:nvPr/>
        </p:nvSpPr>
        <p:spPr>
          <a:xfrm>
            <a:off x="8380520" y="6389974"/>
            <a:ext cx="1846555" cy="369332"/>
          </a:xfrm>
          <a:prstGeom prst="rect">
            <a:avLst/>
          </a:prstGeom>
          <a:noFill/>
        </p:spPr>
        <p:txBody>
          <a:bodyPr wrap="square" rtlCol="0">
            <a:spAutoFit/>
          </a:bodyPr>
          <a:lstStyle/>
          <a:p>
            <a:r>
              <a:rPr lang="it-IT" dirty="0"/>
              <a:t>Ogni 12 minuti</a:t>
            </a:r>
          </a:p>
        </p:txBody>
      </p:sp>
      <p:sp>
        <p:nvSpPr>
          <p:cNvPr id="5" name="Pulsante di azione: Avanti o successivo 4">
            <a:hlinkClick r:id="rId4" action="ppaction://hlinkfile" highlightClick="1"/>
            <a:extLst>
              <a:ext uri="{FF2B5EF4-FFF2-40B4-BE49-F238E27FC236}">
                <a16:creationId xmlns:a16="http://schemas.microsoft.com/office/drawing/2014/main" id="{483826D9-CB6E-4292-BE0E-9FC30C80DD7C}"/>
              </a:ext>
            </a:extLst>
          </p:cNvPr>
          <p:cNvSpPr/>
          <p:nvPr/>
        </p:nvSpPr>
        <p:spPr>
          <a:xfrm>
            <a:off x="3417903" y="3089429"/>
            <a:ext cx="736847" cy="3018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7972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49F38-539C-4B0C-BF35-8551694F53DD}"/>
              </a:ext>
            </a:extLst>
          </p:cNvPr>
          <p:cNvSpPr>
            <a:spLocks noGrp="1"/>
          </p:cNvSpPr>
          <p:nvPr>
            <p:ph type="title" idx="4294967295"/>
          </p:nvPr>
        </p:nvSpPr>
        <p:spPr>
          <a:xfrm>
            <a:off x="1539765" y="462730"/>
            <a:ext cx="10515600" cy="620712"/>
          </a:xfrm>
        </p:spPr>
        <p:txBody>
          <a:bodyPr>
            <a:normAutofit fontScale="90000"/>
          </a:bodyPr>
          <a:lstStyle/>
          <a:p>
            <a:r>
              <a:rPr lang="it-IT" dirty="0">
                <a:solidFill>
                  <a:srgbClr val="FF0000"/>
                </a:solidFill>
              </a:rPr>
              <a:t>Evoluzione nel tempo dei fenomeni della vita quotidiana (1)</a:t>
            </a:r>
          </a:p>
        </p:txBody>
      </p:sp>
      <p:sp>
        <p:nvSpPr>
          <p:cNvPr id="3" name="CasellaDiTesto 2">
            <a:extLst>
              <a:ext uri="{FF2B5EF4-FFF2-40B4-BE49-F238E27FC236}">
                <a16:creationId xmlns:a16="http://schemas.microsoft.com/office/drawing/2014/main" id="{79DF1D44-6706-4A38-9236-BB66F50EE05F}"/>
              </a:ext>
            </a:extLst>
          </p:cNvPr>
          <p:cNvSpPr txBox="1"/>
          <p:nvPr/>
        </p:nvSpPr>
        <p:spPr>
          <a:xfrm>
            <a:off x="328234" y="1501623"/>
            <a:ext cx="11215687" cy="4893647"/>
          </a:xfrm>
          <a:prstGeom prst="rect">
            <a:avLst/>
          </a:prstGeom>
          <a:noFill/>
        </p:spPr>
        <p:txBody>
          <a:bodyPr wrap="square" rtlCol="0">
            <a:spAutoFit/>
          </a:bodyPr>
          <a:lstStyle/>
          <a:p>
            <a:pPr marL="342900" indent="-342900" algn="just">
              <a:buFont typeface="Arial" panose="020B0604020202020204" pitchFamily="34" charset="0"/>
              <a:buChar char="•"/>
            </a:pPr>
            <a:r>
              <a:rPr lang="it-IT" sz="2400" dirty="0"/>
              <a:t>La descrizione di un fenomeno reale è estremamente complessa: il fenomeno può dipendere dalla simultanea evoluzione di grandezze «misurabili» tra loro dipendenti oppure del tutto indipendenti.</a:t>
            </a:r>
          </a:p>
          <a:p>
            <a:pPr algn="just"/>
            <a:endParaRPr lang="it-IT" sz="2400" dirty="0"/>
          </a:p>
          <a:p>
            <a:pPr marL="342900" indent="-342900" algn="just">
              <a:buFont typeface="Arial" panose="020B0604020202020204" pitchFamily="34" charset="0"/>
              <a:buChar char="•"/>
            </a:pPr>
            <a:r>
              <a:rPr lang="it-IT" sz="2400" dirty="0"/>
              <a:t>Occorre iniziare a studiare fenomeni molto semplici nei quali l’evoluzione è completamente determinata dalla variazione nel tempo di una </a:t>
            </a:r>
            <a:r>
              <a:rPr lang="it-IT" sz="2400" dirty="0">
                <a:solidFill>
                  <a:srgbClr val="FF0000"/>
                </a:solidFill>
              </a:rPr>
              <a:t>sola grandezza «misurabile» , cioè alla quale è possibile associare un numero tramite un processo di misura o di rilevamento del valore istantaneo.</a:t>
            </a:r>
          </a:p>
          <a:p>
            <a:endParaRPr lang="it-IT" sz="2400" dirty="0"/>
          </a:p>
          <a:p>
            <a:pPr marL="342900" indent="-342900" algn="just">
              <a:buFont typeface="Arial" panose="020B0604020202020204" pitchFamily="34" charset="0"/>
              <a:buChar char="•"/>
            </a:pPr>
            <a:r>
              <a:rPr lang="it-IT" sz="2400" dirty="0"/>
              <a:t>Quand’anche si sia fatto questo, la descrizione del fenomeno nei termini di una relazione funzionale tra il tempo che scorre e della sola grandezza variabile nel tempo connessa all’evoluzione del fenomeno, è un punto di arrivo (non sempre raggiungibile)</a:t>
            </a:r>
          </a:p>
          <a:p>
            <a:endParaRPr lang="it-IT" sz="2400" dirty="0"/>
          </a:p>
        </p:txBody>
      </p:sp>
    </p:spTree>
    <p:extLst>
      <p:ext uri="{BB962C8B-B14F-4D97-AF65-F5344CB8AC3E}">
        <p14:creationId xmlns:p14="http://schemas.microsoft.com/office/powerpoint/2010/main" val="306096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7E3D9-B700-472D-83A4-07709AA37892}"/>
              </a:ext>
            </a:extLst>
          </p:cNvPr>
          <p:cNvSpPr>
            <a:spLocks noGrp="1"/>
          </p:cNvSpPr>
          <p:nvPr>
            <p:ph type="title" idx="4294967295"/>
          </p:nvPr>
        </p:nvSpPr>
        <p:spPr>
          <a:xfrm>
            <a:off x="0" y="280988"/>
            <a:ext cx="11772900" cy="619125"/>
          </a:xfrm>
        </p:spPr>
        <p:txBody>
          <a:bodyPr>
            <a:normAutofit fontScale="90000"/>
          </a:bodyPr>
          <a:lstStyle/>
          <a:p>
            <a:r>
              <a:rPr lang="it-IT" dirty="0"/>
              <a:t>Approssimazione di aree sottese da funzioni continue con </a:t>
            </a:r>
            <a:r>
              <a:rPr lang="it-IT" dirty="0" err="1"/>
              <a:t>pluri</a:t>
            </a:r>
            <a:r>
              <a:rPr lang="it-IT" dirty="0"/>
              <a:t>-rettangoli</a:t>
            </a:r>
          </a:p>
        </p:txBody>
      </p:sp>
      <p:sp>
        <p:nvSpPr>
          <p:cNvPr id="9" name="CasellaDiTesto 8">
            <a:extLst>
              <a:ext uri="{FF2B5EF4-FFF2-40B4-BE49-F238E27FC236}">
                <a16:creationId xmlns:a16="http://schemas.microsoft.com/office/drawing/2014/main" id="{602B1343-0D9A-4DDF-8C61-E0B4D38FEBA3}"/>
              </a:ext>
            </a:extLst>
          </p:cNvPr>
          <p:cNvSpPr txBox="1"/>
          <p:nvPr/>
        </p:nvSpPr>
        <p:spPr>
          <a:xfrm>
            <a:off x="461639" y="1340528"/>
            <a:ext cx="11168109" cy="5724644"/>
          </a:xfrm>
          <a:prstGeom prst="rect">
            <a:avLst/>
          </a:prstGeom>
          <a:noFill/>
        </p:spPr>
        <p:txBody>
          <a:bodyPr wrap="square" rtlCol="0">
            <a:spAutoFit/>
          </a:bodyPr>
          <a:lstStyle/>
          <a:p>
            <a:r>
              <a:rPr lang="it-IT" sz="2400" b="1" dirty="0"/>
              <a:t>I caso: funzioni crescenti</a:t>
            </a:r>
          </a:p>
          <a:p>
            <a:endParaRPr lang="it-IT" dirty="0"/>
          </a:p>
          <a:p>
            <a:r>
              <a:rPr lang="it-IT" dirty="0"/>
              <a:t>Sia dato la funzione portata (in ore)</a:t>
            </a:r>
          </a:p>
          <a:p>
            <a:endParaRPr lang="it-IT" dirty="0"/>
          </a:p>
          <a:p>
            <a:r>
              <a:rPr lang="it-IT" dirty="0"/>
              <a:t>e supponiamo di rilevare la portata solo ogni ora; possiamo stimare la quantità di liquido presente nel serbatoio (inizialmente vuoto) dopo 8 ore ?</a:t>
            </a:r>
          </a:p>
          <a:p>
            <a:endParaRPr lang="it-IT" dirty="0"/>
          </a:p>
          <a:p>
            <a:r>
              <a:rPr lang="it-IT" dirty="0"/>
              <a:t>Se dividiamo l’intervallo temporale totale in 8 parti uguali è chiaro che se assumiamo che la portata rilevata ad un istante sia costante fino al successivo rilevamento, otteniamo una stima per difetto della quantità di liquido reale</a:t>
            </a:r>
          </a:p>
          <a:p>
            <a:endParaRPr lang="it-IT" dirty="0"/>
          </a:p>
          <a:p>
            <a:r>
              <a:rPr lang="it-IT" dirty="0"/>
              <a:t>Se dividiamo l’intervallo temporale totale in 8 parti uguali è chiaro che se assumiamo che la portata rilevata, ad un istante sia costante fino al precedente rilevamento, otteniamo una stima per eccesso  della quantità di liquido reale</a:t>
            </a:r>
          </a:p>
          <a:p>
            <a:endParaRPr lang="it-IT" dirty="0"/>
          </a:p>
          <a:p>
            <a:r>
              <a:rPr lang="it-IT" b="1" dirty="0"/>
              <a:t>Idea: e se anziché prendere la portata iniziale o finale di ciascun intervallo, prendessimo la portata media ?  </a:t>
            </a:r>
          </a:p>
          <a:p>
            <a:endParaRPr lang="it-IT" b="1" dirty="0"/>
          </a:p>
          <a:p>
            <a:endParaRPr lang="it-IT" dirty="0"/>
          </a:p>
          <a:p>
            <a:endParaRPr lang="it-IT" dirty="0"/>
          </a:p>
          <a:p>
            <a:endParaRPr lang="it-IT" dirty="0"/>
          </a:p>
          <a:p>
            <a:endParaRPr lang="it-IT" dirty="0"/>
          </a:p>
          <a:p>
            <a:endParaRPr lang="it-IT" dirty="0"/>
          </a:p>
        </p:txBody>
      </p:sp>
      <p:sp>
        <p:nvSpPr>
          <p:cNvPr id="10" name="Pulsante di azione: Avanti o successivo 9">
            <a:hlinkClick r:id="rId3" action="ppaction://hlinkfile" highlightClick="1"/>
            <a:extLst>
              <a:ext uri="{FF2B5EF4-FFF2-40B4-BE49-F238E27FC236}">
                <a16:creationId xmlns:a16="http://schemas.microsoft.com/office/drawing/2014/main" id="{AC457ACD-25B0-48E9-9171-F12FF6F9CD08}"/>
              </a:ext>
            </a:extLst>
          </p:cNvPr>
          <p:cNvSpPr/>
          <p:nvPr/>
        </p:nvSpPr>
        <p:spPr>
          <a:xfrm>
            <a:off x="1602779" y="6275601"/>
            <a:ext cx="736847" cy="3018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1" name="Oggetto 10">
            <a:extLst>
              <a:ext uri="{FF2B5EF4-FFF2-40B4-BE49-F238E27FC236}">
                <a16:creationId xmlns:a16="http://schemas.microsoft.com/office/drawing/2014/main" id="{CBAFDEC5-D1BF-483B-8E61-E55700F3F60C}"/>
              </a:ext>
            </a:extLst>
          </p:cNvPr>
          <p:cNvGraphicFramePr>
            <a:graphicFrameLocks noChangeAspect="1"/>
          </p:cNvGraphicFramePr>
          <p:nvPr>
            <p:extLst>
              <p:ext uri="{D42A27DB-BD31-4B8C-83A1-F6EECF244321}">
                <p14:modId xmlns:p14="http://schemas.microsoft.com/office/powerpoint/2010/main" val="560111505"/>
              </p:ext>
            </p:extLst>
          </p:nvPr>
        </p:nvGraphicFramePr>
        <p:xfrm>
          <a:off x="3961986" y="1777517"/>
          <a:ext cx="4862513" cy="695325"/>
        </p:xfrm>
        <a:graphic>
          <a:graphicData uri="http://schemas.openxmlformats.org/presentationml/2006/ole">
            <mc:AlternateContent xmlns:mc="http://schemas.openxmlformats.org/markup-compatibility/2006">
              <mc:Choice xmlns:v="urn:schemas-microsoft-com:vml" Requires="v">
                <p:oleObj spid="_x0000_s29753" name="Equation" r:id="rId4" imgW="2933640" imgH="419040" progId="Equation.DSMT4">
                  <p:embed/>
                </p:oleObj>
              </mc:Choice>
              <mc:Fallback>
                <p:oleObj name="Equation" r:id="rId4" imgW="2933640" imgH="419040" progId="Equation.DSMT4">
                  <p:embed/>
                  <p:pic>
                    <p:nvPicPr>
                      <p:cNvPr id="0" name=""/>
                      <p:cNvPicPr/>
                      <p:nvPr/>
                    </p:nvPicPr>
                    <p:blipFill>
                      <a:blip r:embed="rId5"/>
                      <a:stretch>
                        <a:fillRect/>
                      </a:stretch>
                    </p:blipFill>
                    <p:spPr>
                      <a:xfrm>
                        <a:off x="3961986" y="1777517"/>
                        <a:ext cx="4862513" cy="695325"/>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BE405019-9E51-4E23-B6B0-C36A811E79C9}"/>
              </a:ext>
            </a:extLst>
          </p:cNvPr>
          <p:cNvGraphicFramePr>
            <a:graphicFrameLocks noChangeAspect="1"/>
          </p:cNvGraphicFramePr>
          <p:nvPr>
            <p:extLst>
              <p:ext uri="{D42A27DB-BD31-4B8C-83A1-F6EECF244321}">
                <p14:modId xmlns:p14="http://schemas.microsoft.com/office/powerpoint/2010/main" val="2921651455"/>
              </p:ext>
            </p:extLst>
          </p:nvPr>
        </p:nvGraphicFramePr>
        <p:xfrm>
          <a:off x="1588230" y="6578238"/>
          <a:ext cx="765947" cy="235676"/>
        </p:xfrm>
        <a:graphic>
          <a:graphicData uri="http://schemas.openxmlformats.org/presentationml/2006/ole">
            <mc:AlternateContent xmlns:mc="http://schemas.openxmlformats.org/markup-compatibility/2006">
              <mc:Choice xmlns:v="urn:schemas-microsoft-com:vml" Requires="v">
                <p:oleObj spid="_x0000_s29754" name="Equation" r:id="rId6" imgW="660240" imgH="203040" progId="Equation.DSMT4">
                  <p:embed/>
                </p:oleObj>
              </mc:Choice>
              <mc:Fallback>
                <p:oleObj name="Equation" r:id="rId6" imgW="660240" imgH="203040" progId="Equation.DSMT4">
                  <p:embed/>
                  <p:pic>
                    <p:nvPicPr>
                      <p:cNvPr id="0" name=""/>
                      <p:cNvPicPr/>
                      <p:nvPr/>
                    </p:nvPicPr>
                    <p:blipFill>
                      <a:blip r:embed="rId7"/>
                      <a:stretch>
                        <a:fillRect/>
                      </a:stretch>
                    </p:blipFill>
                    <p:spPr>
                      <a:xfrm>
                        <a:off x="1588230" y="6578238"/>
                        <a:ext cx="765947" cy="235676"/>
                      </a:xfrm>
                      <a:prstGeom prst="rect">
                        <a:avLst/>
                      </a:prstGeom>
                    </p:spPr>
                  </p:pic>
                </p:oleObj>
              </mc:Fallback>
            </mc:AlternateContent>
          </a:graphicData>
        </a:graphic>
      </p:graphicFrame>
      <p:sp>
        <p:nvSpPr>
          <p:cNvPr id="13" name="Pulsante di azione: Avanti o successivo 12">
            <a:hlinkClick r:id="rId8" action="ppaction://hlinkfile" highlightClick="1"/>
            <a:extLst>
              <a:ext uri="{FF2B5EF4-FFF2-40B4-BE49-F238E27FC236}">
                <a16:creationId xmlns:a16="http://schemas.microsoft.com/office/drawing/2014/main" id="{F36551CC-7085-4C7E-996D-4A6A38D48F3C}"/>
              </a:ext>
            </a:extLst>
          </p:cNvPr>
          <p:cNvSpPr/>
          <p:nvPr/>
        </p:nvSpPr>
        <p:spPr>
          <a:xfrm>
            <a:off x="7552429" y="6195187"/>
            <a:ext cx="736847" cy="301841"/>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14" name="Oggetto 13">
            <a:extLst>
              <a:ext uri="{FF2B5EF4-FFF2-40B4-BE49-F238E27FC236}">
                <a16:creationId xmlns:a16="http://schemas.microsoft.com/office/drawing/2014/main" id="{939D8088-3518-46BD-A006-03958C8B4D35}"/>
              </a:ext>
            </a:extLst>
          </p:cNvPr>
          <p:cNvGraphicFramePr>
            <a:graphicFrameLocks noChangeAspect="1"/>
          </p:cNvGraphicFramePr>
          <p:nvPr>
            <p:extLst>
              <p:ext uri="{D42A27DB-BD31-4B8C-83A1-F6EECF244321}">
                <p14:modId xmlns:p14="http://schemas.microsoft.com/office/powerpoint/2010/main" val="2768339388"/>
              </p:ext>
            </p:extLst>
          </p:nvPr>
        </p:nvGraphicFramePr>
        <p:xfrm>
          <a:off x="7598514" y="6497028"/>
          <a:ext cx="644679" cy="291145"/>
        </p:xfrm>
        <a:graphic>
          <a:graphicData uri="http://schemas.openxmlformats.org/presentationml/2006/ole">
            <mc:AlternateContent xmlns:mc="http://schemas.openxmlformats.org/markup-compatibility/2006">
              <mc:Choice xmlns:v="urn:schemas-microsoft-com:vml" Requires="v">
                <p:oleObj spid="_x0000_s29755" name="Equation" r:id="rId9" imgW="393480" imgH="177480" progId="Equation.DSMT4">
                  <p:embed/>
                </p:oleObj>
              </mc:Choice>
              <mc:Fallback>
                <p:oleObj name="Equation" r:id="rId9" imgW="393480" imgH="177480" progId="Equation.DSMT4">
                  <p:embed/>
                  <p:pic>
                    <p:nvPicPr>
                      <p:cNvPr id="0" name=""/>
                      <p:cNvPicPr/>
                      <p:nvPr/>
                    </p:nvPicPr>
                    <p:blipFill>
                      <a:blip r:embed="rId10"/>
                      <a:stretch>
                        <a:fillRect/>
                      </a:stretch>
                    </p:blipFill>
                    <p:spPr>
                      <a:xfrm>
                        <a:off x="7598514" y="6497028"/>
                        <a:ext cx="644679" cy="291145"/>
                      </a:xfrm>
                      <a:prstGeom prst="rect">
                        <a:avLst/>
                      </a:prstGeom>
                    </p:spPr>
                  </p:pic>
                </p:oleObj>
              </mc:Fallback>
            </mc:AlternateContent>
          </a:graphicData>
        </a:graphic>
      </p:graphicFrame>
      <p:graphicFrame>
        <p:nvGraphicFramePr>
          <p:cNvPr id="3" name="Oggetto 2">
            <a:extLst>
              <a:ext uri="{FF2B5EF4-FFF2-40B4-BE49-F238E27FC236}">
                <a16:creationId xmlns:a16="http://schemas.microsoft.com/office/drawing/2014/main" id="{7ED03437-DD2A-4A2A-B0F2-61BD3D7DBF3B}"/>
              </a:ext>
            </a:extLst>
          </p:cNvPr>
          <p:cNvGraphicFramePr>
            <a:graphicFrameLocks noChangeAspect="1"/>
          </p:cNvGraphicFramePr>
          <p:nvPr>
            <p:extLst>
              <p:ext uri="{D42A27DB-BD31-4B8C-83A1-F6EECF244321}">
                <p14:modId xmlns:p14="http://schemas.microsoft.com/office/powerpoint/2010/main" val="2912476539"/>
              </p:ext>
            </p:extLst>
          </p:nvPr>
        </p:nvGraphicFramePr>
        <p:xfrm>
          <a:off x="4755662" y="5483132"/>
          <a:ext cx="1340338" cy="712055"/>
        </p:xfrm>
        <a:graphic>
          <a:graphicData uri="http://schemas.openxmlformats.org/presentationml/2006/ole">
            <mc:AlternateContent xmlns:mc="http://schemas.openxmlformats.org/markup-compatibility/2006">
              <mc:Choice xmlns:v="urn:schemas-microsoft-com:vml" Requires="v">
                <p:oleObj spid="_x0000_s29756" name="Equation" r:id="rId11" imgW="812520" imgH="431640" progId="Equation.DSMT4">
                  <p:embed/>
                </p:oleObj>
              </mc:Choice>
              <mc:Fallback>
                <p:oleObj name="Equation" r:id="rId11" imgW="812520" imgH="431640" progId="Equation.DSMT4">
                  <p:embed/>
                  <p:pic>
                    <p:nvPicPr>
                      <p:cNvPr id="0" name=""/>
                      <p:cNvPicPr/>
                      <p:nvPr/>
                    </p:nvPicPr>
                    <p:blipFill>
                      <a:blip r:embed="rId12"/>
                      <a:stretch>
                        <a:fillRect/>
                      </a:stretch>
                    </p:blipFill>
                    <p:spPr>
                      <a:xfrm>
                        <a:off x="4755662" y="5483132"/>
                        <a:ext cx="1340338" cy="712055"/>
                      </a:xfrm>
                      <a:prstGeom prst="rect">
                        <a:avLst/>
                      </a:prstGeom>
                    </p:spPr>
                  </p:pic>
                </p:oleObj>
              </mc:Fallback>
            </mc:AlternateContent>
          </a:graphicData>
        </a:graphic>
      </p:graphicFrame>
    </p:spTree>
    <p:extLst>
      <p:ext uri="{BB962C8B-B14F-4D97-AF65-F5344CB8AC3E}">
        <p14:creationId xmlns:p14="http://schemas.microsoft.com/office/powerpoint/2010/main" val="2532100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7E3D9-B700-472D-83A4-07709AA37892}"/>
              </a:ext>
            </a:extLst>
          </p:cNvPr>
          <p:cNvSpPr>
            <a:spLocks noGrp="1"/>
          </p:cNvSpPr>
          <p:nvPr>
            <p:ph type="title" idx="4294967295"/>
          </p:nvPr>
        </p:nvSpPr>
        <p:spPr>
          <a:xfrm>
            <a:off x="0" y="280988"/>
            <a:ext cx="11772900" cy="619125"/>
          </a:xfrm>
        </p:spPr>
        <p:txBody>
          <a:bodyPr>
            <a:normAutofit fontScale="90000"/>
          </a:bodyPr>
          <a:lstStyle/>
          <a:p>
            <a:r>
              <a:rPr lang="it-IT" dirty="0"/>
              <a:t>Metodo dei trapezi</a:t>
            </a:r>
          </a:p>
        </p:txBody>
      </p:sp>
      <p:sp>
        <p:nvSpPr>
          <p:cNvPr id="9" name="CasellaDiTesto 8">
            <a:extLst>
              <a:ext uri="{FF2B5EF4-FFF2-40B4-BE49-F238E27FC236}">
                <a16:creationId xmlns:a16="http://schemas.microsoft.com/office/drawing/2014/main" id="{602B1343-0D9A-4DDF-8C61-E0B4D38FEBA3}"/>
              </a:ext>
            </a:extLst>
          </p:cNvPr>
          <p:cNvSpPr txBox="1"/>
          <p:nvPr/>
        </p:nvSpPr>
        <p:spPr>
          <a:xfrm>
            <a:off x="511945" y="1133356"/>
            <a:ext cx="11469950" cy="2492990"/>
          </a:xfrm>
          <a:prstGeom prst="rect">
            <a:avLst/>
          </a:prstGeom>
          <a:noFill/>
        </p:spPr>
        <p:txBody>
          <a:bodyPr wrap="square" rtlCol="0">
            <a:spAutoFit/>
          </a:bodyPr>
          <a:lstStyle/>
          <a:p>
            <a:r>
              <a:rPr lang="it-IT" sz="2400" b="1" dirty="0"/>
              <a:t>Idea: e se anziché prendere la portata iniziale o finale di ciascun intervallo, prendessimo la portata media ?  </a:t>
            </a:r>
          </a:p>
          <a:p>
            <a:endParaRPr lang="it-IT" b="1" dirty="0"/>
          </a:p>
          <a:p>
            <a:endParaRPr lang="it-IT" dirty="0"/>
          </a:p>
          <a:p>
            <a:endParaRPr lang="it-IT" dirty="0"/>
          </a:p>
          <a:p>
            <a:endParaRPr lang="it-IT" dirty="0"/>
          </a:p>
          <a:p>
            <a:endParaRPr lang="it-IT" dirty="0"/>
          </a:p>
          <a:p>
            <a:endParaRPr lang="it-IT" dirty="0"/>
          </a:p>
        </p:txBody>
      </p:sp>
      <p:sp>
        <p:nvSpPr>
          <p:cNvPr id="10" name="Pulsante di azione: Avanti o successivo 9">
            <a:hlinkClick r:id="rId3" action="ppaction://hlinkfile" highlightClick="1"/>
            <a:extLst>
              <a:ext uri="{FF2B5EF4-FFF2-40B4-BE49-F238E27FC236}">
                <a16:creationId xmlns:a16="http://schemas.microsoft.com/office/drawing/2014/main" id="{AC457ACD-25B0-48E9-9171-F12FF6F9CD08}"/>
              </a:ext>
            </a:extLst>
          </p:cNvPr>
          <p:cNvSpPr/>
          <p:nvPr/>
        </p:nvSpPr>
        <p:spPr>
          <a:xfrm>
            <a:off x="424428" y="6060485"/>
            <a:ext cx="736847" cy="3018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 name="Oggetto 11">
            <a:extLst>
              <a:ext uri="{FF2B5EF4-FFF2-40B4-BE49-F238E27FC236}">
                <a16:creationId xmlns:a16="http://schemas.microsoft.com/office/drawing/2014/main" id="{BE405019-9E51-4E23-B6B0-C36A811E79C9}"/>
              </a:ext>
            </a:extLst>
          </p:cNvPr>
          <p:cNvGraphicFramePr>
            <a:graphicFrameLocks noChangeAspect="1"/>
          </p:cNvGraphicFramePr>
          <p:nvPr>
            <p:extLst>
              <p:ext uri="{D42A27DB-BD31-4B8C-83A1-F6EECF244321}">
                <p14:modId xmlns:p14="http://schemas.microsoft.com/office/powerpoint/2010/main" val="3719817699"/>
              </p:ext>
            </p:extLst>
          </p:nvPr>
        </p:nvGraphicFramePr>
        <p:xfrm>
          <a:off x="475361" y="6447746"/>
          <a:ext cx="765947" cy="235676"/>
        </p:xfrm>
        <a:graphic>
          <a:graphicData uri="http://schemas.openxmlformats.org/presentationml/2006/ole">
            <mc:AlternateContent xmlns:mc="http://schemas.openxmlformats.org/markup-compatibility/2006">
              <mc:Choice xmlns:v="urn:schemas-microsoft-com:vml" Requires="v">
                <p:oleObj spid="_x0000_s32797" name="Equation" r:id="rId4" imgW="660240" imgH="203040" progId="Equation.DSMT4">
                  <p:embed/>
                </p:oleObj>
              </mc:Choice>
              <mc:Fallback>
                <p:oleObj name="Equation" r:id="rId4" imgW="660240" imgH="203040" progId="Equation.DSMT4">
                  <p:embed/>
                  <p:pic>
                    <p:nvPicPr>
                      <p:cNvPr id="12" name="Oggetto 11">
                        <a:extLst>
                          <a:ext uri="{FF2B5EF4-FFF2-40B4-BE49-F238E27FC236}">
                            <a16:creationId xmlns:a16="http://schemas.microsoft.com/office/drawing/2014/main" id="{BE405019-9E51-4E23-B6B0-C36A811E79C9}"/>
                          </a:ext>
                        </a:extLst>
                      </p:cNvPr>
                      <p:cNvPicPr/>
                      <p:nvPr/>
                    </p:nvPicPr>
                    <p:blipFill>
                      <a:blip r:embed="rId5"/>
                      <a:stretch>
                        <a:fillRect/>
                      </a:stretch>
                    </p:blipFill>
                    <p:spPr>
                      <a:xfrm>
                        <a:off x="475361" y="6447746"/>
                        <a:ext cx="765947" cy="235676"/>
                      </a:xfrm>
                      <a:prstGeom prst="rect">
                        <a:avLst/>
                      </a:prstGeom>
                    </p:spPr>
                  </p:pic>
                </p:oleObj>
              </mc:Fallback>
            </mc:AlternateContent>
          </a:graphicData>
        </a:graphic>
      </p:graphicFrame>
      <p:sp>
        <p:nvSpPr>
          <p:cNvPr id="13" name="Pulsante di azione: Avanti o successivo 12">
            <a:hlinkClick r:id="rId6" action="ppaction://hlinkfile" highlightClick="1"/>
            <a:extLst>
              <a:ext uri="{FF2B5EF4-FFF2-40B4-BE49-F238E27FC236}">
                <a16:creationId xmlns:a16="http://schemas.microsoft.com/office/drawing/2014/main" id="{F36551CC-7085-4C7E-996D-4A6A38D48F3C}"/>
              </a:ext>
            </a:extLst>
          </p:cNvPr>
          <p:cNvSpPr/>
          <p:nvPr/>
        </p:nvSpPr>
        <p:spPr>
          <a:xfrm>
            <a:off x="2246087" y="6060484"/>
            <a:ext cx="736847" cy="301841"/>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14" name="Oggetto 13">
            <a:extLst>
              <a:ext uri="{FF2B5EF4-FFF2-40B4-BE49-F238E27FC236}">
                <a16:creationId xmlns:a16="http://schemas.microsoft.com/office/drawing/2014/main" id="{939D8088-3518-46BD-A006-03958C8B4D35}"/>
              </a:ext>
            </a:extLst>
          </p:cNvPr>
          <p:cNvGraphicFramePr>
            <a:graphicFrameLocks noChangeAspect="1"/>
          </p:cNvGraphicFramePr>
          <p:nvPr>
            <p:extLst>
              <p:ext uri="{D42A27DB-BD31-4B8C-83A1-F6EECF244321}">
                <p14:modId xmlns:p14="http://schemas.microsoft.com/office/powerpoint/2010/main" val="2446709983"/>
              </p:ext>
            </p:extLst>
          </p:nvPr>
        </p:nvGraphicFramePr>
        <p:xfrm>
          <a:off x="2414991" y="6447746"/>
          <a:ext cx="644679" cy="291145"/>
        </p:xfrm>
        <a:graphic>
          <a:graphicData uri="http://schemas.openxmlformats.org/presentationml/2006/ole">
            <mc:AlternateContent xmlns:mc="http://schemas.openxmlformats.org/markup-compatibility/2006">
              <mc:Choice xmlns:v="urn:schemas-microsoft-com:vml" Requires="v">
                <p:oleObj spid="_x0000_s32798" name="Equation" r:id="rId7" imgW="393480" imgH="177480" progId="Equation.DSMT4">
                  <p:embed/>
                </p:oleObj>
              </mc:Choice>
              <mc:Fallback>
                <p:oleObj name="Equation" r:id="rId7" imgW="393480" imgH="177480" progId="Equation.DSMT4">
                  <p:embed/>
                  <p:pic>
                    <p:nvPicPr>
                      <p:cNvPr id="14" name="Oggetto 13">
                        <a:extLst>
                          <a:ext uri="{FF2B5EF4-FFF2-40B4-BE49-F238E27FC236}">
                            <a16:creationId xmlns:a16="http://schemas.microsoft.com/office/drawing/2014/main" id="{939D8088-3518-46BD-A006-03958C8B4D35}"/>
                          </a:ext>
                        </a:extLst>
                      </p:cNvPr>
                      <p:cNvPicPr/>
                      <p:nvPr/>
                    </p:nvPicPr>
                    <p:blipFill>
                      <a:blip r:embed="rId8"/>
                      <a:stretch>
                        <a:fillRect/>
                      </a:stretch>
                    </p:blipFill>
                    <p:spPr>
                      <a:xfrm>
                        <a:off x="2414991" y="6447746"/>
                        <a:ext cx="644679" cy="291145"/>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60FBF1A1-4274-49FB-B6DA-75321005758D}"/>
              </a:ext>
            </a:extLst>
          </p:cNvPr>
          <p:cNvGraphicFramePr>
            <a:graphicFrameLocks noChangeAspect="1"/>
          </p:cNvGraphicFramePr>
          <p:nvPr>
            <p:extLst>
              <p:ext uri="{D42A27DB-BD31-4B8C-83A1-F6EECF244321}">
                <p14:modId xmlns:p14="http://schemas.microsoft.com/office/powerpoint/2010/main" val="1822821997"/>
              </p:ext>
            </p:extLst>
          </p:nvPr>
        </p:nvGraphicFramePr>
        <p:xfrm>
          <a:off x="511945" y="2110253"/>
          <a:ext cx="1903046" cy="1010994"/>
        </p:xfrm>
        <a:graphic>
          <a:graphicData uri="http://schemas.openxmlformats.org/presentationml/2006/ole">
            <mc:AlternateContent xmlns:mc="http://schemas.openxmlformats.org/markup-compatibility/2006">
              <mc:Choice xmlns:v="urn:schemas-microsoft-com:vml" Requires="v">
                <p:oleObj spid="_x0000_s32799" name="Equation" r:id="rId9" imgW="812520" imgH="431640" progId="Equation.DSMT4">
                  <p:embed/>
                </p:oleObj>
              </mc:Choice>
              <mc:Fallback>
                <p:oleObj name="Equation" r:id="rId9" imgW="812520" imgH="431640" progId="Equation.DSMT4">
                  <p:embed/>
                  <p:pic>
                    <p:nvPicPr>
                      <p:cNvPr id="3" name="Oggetto 2">
                        <a:extLst>
                          <a:ext uri="{FF2B5EF4-FFF2-40B4-BE49-F238E27FC236}">
                            <a16:creationId xmlns:a16="http://schemas.microsoft.com/office/drawing/2014/main" id="{7ED03437-DD2A-4A2A-B0F2-61BD3D7DBF3B}"/>
                          </a:ext>
                        </a:extLst>
                      </p:cNvPr>
                      <p:cNvPicPr/>
                      <p:nvPr/>
                    </p:nvPicPr>
                    <p:blipFill>
                      <a:blip r:embed="rId10"/>
                      <a:stretch>
                        <a:fillRect/>
                      </a:stretch>
                    </p:blipFill>
                    <p:spPr>
                      <a:xfrm>
                        <a:off x="511945" y="2110253"/>
                        <a:ext cx="1903046" cy="1010994"/>
                      </a:xfrm>
                      <a:prstGeom prst="rect">
                        <a:avLst/>
                      </a:prstGeom>
                    </p:spPr>
                  </p:pic>
                </p:oleObj>
              </mc:Fallback>
            </mc:AlternateContent>
          </a:graphicData>
        </a:graphic>
      </p:graphicFrame>
      <p:pic>
        <p:nvPicPr>
          <p:cNvPr id="5" name="Immagine 4">
            <a:extLst>
              <a:ext uri="{FF2B5EF4-FFF2-40B4-BE49-F238E27FC236}">
                <a16:creationId xmlns:a16="http://schemas.microsoft.com/office/drawing/2014/main" id="{30B74B02-67A2-4538-8FD4-16E778477859}"/>
              </a:ext>
            </a:extLst>
          </p:cNvPr>
          <p:cNvPicPr>
            <a:picLocks noChangeAspect="1"/>
          </p:cNvPicPr>
          <p:nvPr/>
        </p:nvPicPr>
        <p:blipFill>
          <a:blip r:embed="rId11"/>
          <a:stretch>
            <a:fillRect/>
          </a:stretch>
        </p:blipFill>
        <p:spPr>
          <a:xfrm>
            <a:off x="7660134" y="1587564"/>
            <a:ext cx="4056505" cy="5005754"/>
          </a:xfrm>
          <a:prstGeom prst="rect">
            <a:avLst/>
          </a:prstGeom>
        </p:spPr>
      </p:pic>
      <p:sp>
        <p:nvSpPr>
          <p:cNvPr id="6" name="CasellaDiTesto 5">
            <a:extLst>
              <a:ext uri="{FF2B5EF4-FFF2-40B4-BE49-F238E27FC236}">
                <a16:creationId xmlns:a16="http://schemas.microsoft.com/office/drawing/2014/main" id="{81AC3AC0-BD63-49D5-8A1A-F0A0E2130AD3}"/>
              </a:ext>
            </a:extLst>
          </p:cNvPr>
          <p:cNvSpPr txBox="1"/>
          <p:nvPr/>
        </p:nvSpPr>
        <p:spPr>
          <a:xfrm>
            <a:off x="424428" y="3429000"/>
            <a:ext cx="6714926" cy="2585323"/>
          </a:xfrm>
          <a:prstGeom prst="rect">
            <a:avLst/>
          </a:prstGeom>
          <a:noFill/>
        </p:spPr>
        <p:txBody>
          <a:bodyPr wrap="square" rtlCol="0">
            <a:spAutoFit/>
          </a:bodyPr>
          <a:lstStyle/>
          <a:p>
            <a:r>
              <a:rPr lang="it-IT" dirty="0"/>
              <a:t>Come si vede dalla figura, ciò equivale a stimare l’area del </a:t>
            </a:r>
            <a:r>
              <a:rPr lang="it-IT" dirty="0" err="1"/>
              <a:t>sottografico</a:t>
            </a:r>
            <a:r>
              <a:rPr lang="it-IT" dirty="0"/>
              <a:t> con un rettangolo di altezza P</a:t>
            </a:r>
            <a:r>
              <a:rPr lang="it-IT" baseline="-25000" dirty="0"/>
              <a:t>m </a:t>
            </a:r>
            <a:r>
              <a:rPr lang="it-IT" dirty="0"/>
              <a:t>; ma tale rettangolo è equivalente al trapezio . In pratica stiamo applicando quello che, nell’integrazione numerica, viene chiamato metodo dei trapezi.</a:t>
            </a:r>
          </a:p>
          <a:p>
            <a:endParaRPr lang="it-IT" dirty="0"/>
          </a:p>
          <a:p>
            <a:r>
              <a:rPr lang="it-IT" dirty="0"/>
              <a:t>Il vantaggio in termini di convergenza all’area esatta è evidente</a:t>
            </a:r>
          </a:p>
          <a:p>
            <a:r>
              <a:rPr lang="it-IT" dirty="0"/>
              <a:t>Lo svantaggio è che non abbiamo informazioni sul fatto che la stima data sia per eccesso o per difetto (cioè è legato alla concavità della funzione, cioè al segno della sua derivata seconda)</a:t>
            </a:r>
          </a:p>
        </p:txBody>
      </p:sp>
    </p:spTree>
    <p:extLst>
      <p:ext uri="{BB962C8B-B14F-4D97-AF65-F5344CB8AC3E}">
        <p14:creationId xmlns:p14="http://schemas.microsoft.com/office/powerpoint/2010/main" val="1250021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7E3D9-B700-472D-83A4-07709AA37892}"/>
              </a:ext>
            </a:extLst>
          </p:cNvPr>
          <p:cNvSpPr>
            <a:spLocks noGrp="1"/>
          </p:cNvSpPr>
          <p:nvPr>
            <p:ph type="title" idx="4294967295"/>
          </p:nvPr>
        </p:nvSpPr>
        <p:spPr>
          <a:xfrm>
            <a:off x="0" y="925513"/>
            <a:ext cx="11772900" cy="619125"/>
          </a:xfrm>
        </p:spPr>
        <p:txBody>
          <a:bodyPr>
            <a:normAutofit fontScale="90000"/>
          </a:bodyPr>
          <a:lstStyle/>
          <a:p>
            <a:r>
              <a:rPr lang="it-IT" dirty="0"/>
              <a:t>Approssimazione di aree sottese da funzioni continue con </a:t>
            </a:r>
            <a:r>
              <a:rPr lang="it-IT" dirty="0" err="1"/>
              <a:t>pluri</a:t>
            </a:r>
            <a:r>
              <a:rPr lang="it-IT" dirty="0"/>
              <a:t>-rettangoli</a:t>
            </a:r>
          </a:p>
        </p:txBody>
      </p:sp>
      <p:sp>
        <p:nvSpPr>
          <p:cNvPr id="9" name="CasellaDiTesto 8">
            <a:extLst>
              <a:ext uri="{FF2B5EF4-FFF2-40B4-BE49-F238E27FC236}">
                <a16:creationId xmlns:a16="http://schemas.microsoft.com/office/drawing/2014/main" id="{602B1343-0D9A-4DDF-8C61-E0B4D38FEBA3}"/>
              </a:ext>
            </a:extLst>
          </p:cNvPr>
          <p:cNvSpPr txBox="1"/>
          <p:nvPr/>
        </p:nvSpPr>
        <p:spPr>
          <a:xfrm>
            <a:off x="511945" y="2193370"/>
            <a:ext cx="11168109" cy="4339650"/>
          </a:xfrm>
          <a:prstGeom prst="rect">
            <a:avLst/>
          </a:prstGeom>
          <a:noFill/>
        </p:spPr>
        <p:txBody>
          <a:bodyPr wrap="square" rtlCol="0">
            <a:spAutoFit/>
          </a:bodyPr>
          <a:lstStyle/>
          <a:p>
            <a:r>
              <a:rPr lang="it-IT" sz="2400" b="1" dirty="0"/>
              <a:t>II caso: funzioni decrescenti</a:t>
            </a:r>
          </a:p>
          <a:p>
            <a:endParaRPr lang="it-IT" dirty="0"/>
          </a:p>
          <a:p>
            <a:r>
              <a:rPr lang="it-IT" dirty="0"/>
              <a:t>Sia dato la funzione di deflusso (in ore)</a:t>
            </a:r>
          </a:p>
          <a:p>
            <a:endParaRPr lang="it-IT" dirty="0"/>
          </a:p>
          <a:p>
            <a:r>
              <a:rPr lang="it-IT" dirty="0"/>
              <a:t>e supponiamo di rilevare il deflusso solo ogni ora; possiamo stimare la quantità di liquido presente nella cisterna dopo 8 ore , nota la quantità iniziale presente nel serbatoio (es 300m^3)?</a:t>
            </a:r>
          </a:p>
          <a:p>
            <a:endParaRPr lang="it-IT" dirty="0"/>
          </a:p>
          <a:p>
            <a:r>
              <a:rPr lang="it-IT" dirty="0"/>
              <a:t>Se dividiamo l’intervallo temporale totale in 8 parti è chiaro che se assumiamo che la portata rilevata, ad un istante sia costante fino al successivo rilevamento, otteniamo una stima per eccesso  della quantità di liquido reale</a:t>
            </a:r>
          </a:p>
          <a:p>
            <a:endParaRPr lang="it-IT" dirty="0"/>
          </a:p>
          <a:p>
            <a:r>
              <a:rPr lang="it-IT" dirty="0"/>
              <a:t>Se dividiamo l’intervallo temporale totale in 8 parti è chiaro che se assumiamo che la portata rilevata, ad un istante sia costante fino al precedente rilevamento, otteniamo una stima per difetto della quantità di liquido reale</a:t>
            </a:r>
          </a:p>
          <a:p>
            <a:endParaRPr lang="it-IT" dirty="0"/>
          </a:p>
          <a:p>
            <a:endParaRPr lang="it-IT" dirty="0"/>
          </a:p>
          <a:p>
            <a:endParaRPr lang="it-IT" dirty="0"/>
          </a:p>
        </p:txBody>
      </p:sp>
      <p:sp>
        <p:nvSpPr>
          <p:cNvPr id="10" name="Pulsante di azione: Avanti o successivo 9">
            <a:hlinkClick r:id="rId3" action="ppaction://hlinkfile" highlightClick="1"/>
            <a:extLst>
              <a:ext uri="{FF2B5EF4-FFF2-40B4-BE49-F238E27FC236}">
                <a16:creationId xmlns:a16="http://schemas.microsoft.com/office/drawing/2014/main" id="{AC457ACD-25B0-48E9-9171-F12FF6F9CD08}"/>
              </a:ext>
            </a:extLst>
          </p:cNvPr>
          <p:cNvSpPr/>
          <p:nvPr/>
        </p:nvSpPr>
        <p:spPr>
          <a:xfrm>
            <a:off x="1589103" y="6275171"/>
            <a:ext cx="736847" cy="3018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 name="Oggetto 11">
            <a:extLst>
              <a:ext uri="{FF2B5EF4-FFF2-40B4-BE49-F238E27FC236}">
                <a16:creationId xmlns:a16="http://schemas.microsoft.com/office/drawing/2014/main" id="{BE405019-9E51-4E23-B6B0-C36A811E79C9}"/>
              </a:ext>
            </a:extLst>
          </p:cNvPr>
          <p:cNvGraphicFramePr>
            <a:graphicFrameLocks noChangeAspect="1"/>
          </p:cNvGraphicFramePr>
          <p:nvPr>
            <p:extLst>
              <p:ext uri="{D42A27DB-BD31-4B8C-83A1-F6EECF244321}">
                <p14:modId xmlns:p14="http://schemas.microsoft.com/office/powerpoint/2010/main" val="4226283314"/>
              </p:ext>
            </p:extLst>
          </p:nvPr>
        </p:nvGraphicFramePr>
        <p:xfrm>
          <a:off x="1560003" y="6646136"/>
          <a:ext cx="765947" cy="235676"/>
        </p:xfrm>
        <a:graphic>
          <a:graphicData uri="http://schemas.openxmlformats.org/presentationml/2006/ole">
            <mc:AlternateContent xmlns:mc="http://schemas.openxmlformats.org/markup-compatibility/2006">
              <mc:Choice xmlns:v="urn:schemas-microsoft-com:vml" Requires="v">
                <p:oleObj spid="_x0000_s30761" name="Equation" r:id="rId4" imgW="660240" imgH="203040" progId="Equation.DSMT4">
                  <p:embed/>
                </p:oleObj>
              </mc:Choice>
              <mc:Fallback>
                <p:oleObj name="Equation" r:id="rId4" imgW="660240" imgH="203040" progId="Equation.DSMT4">
                  <p:embed/>
                  <p:pic>
                    <p:nvPicPr>
                      <p:cNvPr id="12" name="Oggetto 11">
                        <a:extLst>
                          <a:ext uri="{FF2B5EF4-FFF2-40B4-BE49-F238E27FC236}">
                            <a16:creationId xmlns:a16="http://schemas.microsoft.com/office/drawing/2014/main" id="{BE405019-9E51-4E23-B6B0-C36A811E79C9}"/>
                          </a:ext>
                        </a:extLst>
                      </p:cNvPr>
                      <p:cNvPicPr/>
                      <p:nvPr/>
                    </p:nvPicPr>
                    <p:blipFill>
                      <a:blip r:embed="rId5"/>
                      <a:stretch>
                        <a:fillRect/>
                      </a:stretch>
                    </p:blipFill>
                    <p:spPr>
                      <a:xfrm>
                        <a:off x="1560003" y="6646136"/>
                        <a:ext cx="765947" cy="235676"/>
                      </a:xfrm>
                      <a:prstGeom prst="rect">
                        <a:avLst/>
                      </a:prstGeom>
                    </p:spPr>
                  </p:pic>
                </p:oleObj>
              </mc:Fallback>
            </mc:AlternateContent>
          </a:graphicData>
        </a:graphic>
      </p:graphicFrame>
      <p:sp>
        <p:nvSpPr>
          <p:cNvPr id="13" name="Pulsante di azione: Avanti o successivo 12">
            <a:hlinkClick r:id="rId6" action="ppaction://hlinkfile" highlightClick="1"/>
            <a:extLst>
              <a:ext uri="{FF2B5EF4-FFF2-40B4-BE49-F238E27FC236}">
                <a16:creationId xmlns:a16="http://schemas.microsoft.com/office/drawing/2014/main" id="{F36551CC-7085-4C7E-996D-4A6A38D48F3C}"/>
              </a:ext>
            </a:extLst>
          </p:cNvPr>
          <p:cNvSpPr/>
          <p:nvPr/>
        </p:nvSpPr>
        <p:spPr>
          <a:xfrm>
            <a:off x="7524230" y="6231179"/>
            <a:ext cx="736847" cy="301841"/>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14" name="Oggetto 13">
            <a:extLst>
              <a:ext uri="{FF2B5EF4-FFF2-40B4-BE49-F238E27FC236}">
                <a16:creationId xmlns:a16="http://schemas.microsoft.com/office/drawing/2014/main" id="{939D8088-3518-46BD-A006-03958C8B4D35}"/>
              </a:ext>
            </a:extLst>
          </p:cNvPr>
          <p:cNvGraphicFramePr>
            <a:graphicFrameLocks noChangeAspect="1"/>
          </p:cNvGraphicFramePr>
          <p:nvPr>
            <p:extLst>
              <p:ext uri="{D42A27DB-BD31-4B8C-83A1-F6EECF244321}">
                <p14:modId xmlns:p14="http://schemas.microsoft.com/office/powerpoint/2010/main" val="2838700631"/>
              </p:ext>
            </p:extLst>
          </p:nvPr>
        </p:nvGraphicFramePr>
        <p:xfrm>
          <a:off x="7598514" y="6533020"/>
          <a:ext cx="644679" cy="291145"/>
        </p:xfrm>
        <a:graphic>
          <a:graphicData uri="http://schemas.openxmlformats.org/presentationml/2006/ole">
            <mc:AlternateContent xmlns:mc="http://schemas.openxmlformats.org/markup-compatibility/2006">
              <mc:Choice xmlns:v="urn:schemas-microsoft-com:vml" Requires="v">
                <p:oleObj spid="_x0000_s30762" name="Equation" r:id="rId7" imgW="393480" imgH="177480" progId="Equation.DSMT4">
                  <p:embed/>
                </p:oleObj>
              </mc:Choice>
              <mc:Fallback>
                <p:oleObj name="Equation" r:id="rId7" imgW="393480" imgH="177480" progId="Equation.DSMT4">
                  <p:embed/>
                  <p:pic>
                    <p:nvPicPr>
                      <p:cNvPr id="14" name="Oggetto 13">
                        <a:extLst>
                          <a:ext uri="{FF2B5EF4-FFF2-40B4-BE49-F238E27FC236}">
                            <a16:creationId xmlns:a16="http://schemas.microsoft.com/office/drawing/2014/main" id="{939D8088-3518-46BD-A006-03958C8B4D35}"/>
                          </a:ext>
                        </a:extLst>
                      </p:cNvPr>
                      <p:cNvPicPr/>
                      <p:nvPr/>
                    </p:nvPicPr>
                    <p:blipFill>
                      <a:blip r:embed="rId8"/>
                      <a:stretch>
                        <a:fillRect/>
                      </a:stretch>
                    </p:blipFill>
                    <p:spPr>
                      <a:xfrm>
                        <a:off x="7598514" y="6533020"/>
                        <a:ext cx="644679" cy="291145"/>
                      </a:xfrm>
                      <a:prstGeom prst="rect">
                        <a:avLst/>
                      </a:prstGeom>
                    </p:spPr>
                  </p:pic>
                </p:oleObj>
              </mc:Fallback>
            </mc:AlternateContent>
          </a:graphicData>
        </a:graphic>
      </p:graphicFrame>
      <p:graphicFrame>
        <p:nvGraphicFramePr>
          <p:cNvPr id="3" name="Oggetto 2">
            <a:extLst>
              <a:ext uri="{FF2B5EF4-FFF2-40B4-BE49-F238E27FC236}">
                <a16:creationId xmlns:a16="http://schemas.microsoft.com/office/drawing/2014/main" id="{8B02C9B2-1EF3-42EA-9B4D-49421777F918}"/>
              </a:ext>
            </a:extLst>
          </p:cNvPr>
          <p:cNvGraphicFramePr>
            <a:graphicFrameLocks noChangeAspect="1"/>
          </p:cNvGraphicFramePr>
          <p:nvPr>
            <p:extLst>
              <p:ext uri="{D42A27DB-BD31-4B8C-83A1-F6EECF244321}">
                <p14:modId xmlns:p14="http://schemas.microsoft.com/office/powerpoint/2010/main" val="1207660931"/>
              </p:ext>
            </p:extLst>
          </p:nvPr>
        </p:nvGraphicFramePr>
        <p:xfrm>
          <a:off x="5077929" y="1865589"/>
          <a:ext cx="4722053" cy="613495"/>
        </p:xfrm>
        <a:graphic>
          <a:graphicData uri="http://schemas.openxmlformats.org/presentationml/2006/ole">
            <mc:AlternateContent xmlns:mc="http://schemas.openxmlformats.org/markup-compatibility/2006">
              <mc:Choice xmlns:v="urn:schemas-microsoft-com:vml" Requires="v">
                <p:oleObj spid="_x0000_s30763" name="Equation" r:id="rId9" imgW="3225600" imgH="419040" progId="Equation.DSMT4">
                  <p:embed/>
                </p:oleObj>
              </mc:Choice>
              <mc:Fallback>
                <p:oleObj name="Equation" r:id="rId9" imgW="3225600" imgH="419040" progId="Equation.DSMT4">
                  <p:embed/>
                  <p:pic>
                    <p:nvPicPr>
                      <p:cNvPr id="0" name=""/>
                      <p:cNvPicPr/>
                      <p:nvPr/>
                    </p:nvPicPr>
                    <p:blipFill>
                      <a:blip r:embed="rId10"/>
                      <a:stretch>
                        <a:fillRect/>
                      </a:stretch>
                    </p:blipFill>
                    <p:spPr>
                      <a:xfrm>
                        <a:off x="5077929" y="1865589"/>
                        <a:ext cx="4722053" cy="613495"/>
                      </a:xfrm>
                      <a:prstGeom prst="rect">
                        <a:avLst/>
                      </a:prstGeom>
                    </p:spPr>
                  </p:pic>
                </p:oleObj>
              </mc:Fallback>
            </mc:AlternateContent>
          </a:graphicData>
        </a:graphic>
      </p:graphicFrame>
    </p:spTree>
    <p:extLst>
      <p:ext uri="{BB962C8B-B14F-4D97-AF65-F5344CB8AC3E}">
        <p14:creationId xmlns:p14="http://schemas.microsoft.com/office/powerpoint/2010/main" val="4206757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F7E3D9-B700-472D-83A4-07709AA37892}"/>
              </a:ext>
            </a:extLst>
          </p:cNvPr>
          <p:cNvSpPr>
            <a:spLocks noGrp="1"/>
          </p:cNvSpPr>
          <p:nvPr>
            <p:ph type="title" idx="4294967295"/>
          </p:nvPr>
        </p:nvSpPr>
        <p:spPr>
          <a:xfrm>
            <a:off x="419100" y="919163"/>
            <a:ext cx="11772900" cy="619125"/>
          </a:xfrm>
        </p:spPr>
        <p:txBody>
          <a:bodyPr>
            <a:normAutofit fontScale="90000"/>
          </a:bodyPr>
          <a:lstStyle/>
          <a:p>
            <a:r>
              <a:rPr lang="it-IT" dirty="0"/>
              <a:t>Approssimazione di aree sottese da funzioni continue con </a:t>
            </a:r>
            <a:r>
              <a:rPr lang="it-IT" dirty="0" err="1"/>
              <a:t>pluri</a:t>
            </a:r>
            <a:r>
              <a:rPr lang="it-IT" dirty="0"/>
              <a:t>-rettangoli</a:t>
            </a:r>
          </a:p>
        </p:txBody>
      </p:sp>
      <p:sp>
        <p:nvSpPr>
          <p:cNvPr id="9" name="CasellaDiTesto 8">
            <a:extLst>
              <a:ext uri="{FF2B5EF4-FFF2-40B4-BE49-F238E27FC236}">
                <a16:creationId xmlns:a16="http://schemas.microsoft.com/office/drawing/2014/main" id="{602B1343-0D9A-4DDF-8C61-E0B4D38FEBA3}"/>
              </a:ext>
            </a:extLst>
          </p:cNvPr>
          <p:cNvSpPr txBox="1"/>
          <p:nvPr/>
        </p:nvSpPr>
        <p:spPr>
          <a:xfrm>
            <a:off x="344408" y="1727389"/>
            <a:ext cx="11168109" cy="6370975"/>
          </a:xfrm>
          <a:prstGeom prst="rect">
            <a:avLst/>
          </a:prstGeom>
          <a:noFill/>
        </p:spPr>
        <p:txBody>
          <a:bodyPr wrap="square" rtlCol="0">
            <a:spAutoFit/>
          </a:bodyPr>
          <a:lstStyle/>
          <a:p>
            <a:r>
              <a:rPr lang="it-IT" sz="2400" b="1" dirty="0"/>
              <a:t>III caso: funzioni non monotone</a:t>
            </a:r>
          </a:p>
          <a:p>
            <a:endParaRPr lang="it-IT" dirty="0"/>
          </a:p>
          <a:p>
            <a:r>
              <a:rPr lang="it-IT" dirty="0"/>
              <a:t>Sia dato la funzione portata (in ore)</a:t>
            </a:r>
          </a:p>
          <a:p>
            <a:endParaRPr lang="it-IT" dirty="0"/>
          </a:p>
          <a:p>
            <a:r>
              <a:rPr lang="it-IT" dirty="0"/>
              <a:t>e supponiamo di rilevare la portata solo ogni ora; possiamo stimare la quantità di liquido presente nel serbatoio (inizialmente vuoto) dopo 8 ore ?</a:t>
            </a:r>
          </a:p>
          <a:p>
            <a:endParaRPr lang="it-IT" dirty="0"/>
          </a:p>
          <a:p>
            <a:r>
              <a:rPr lang="it-IT" dirty="0"/>
              <a:t>Se dividiamo l’intervallo temporale totale in 8 parti, per ottenere una stima per difetto,  dovremmo per ogni intervallo determinare il </a:t>
            </a:r>
            <a:r>
              <a:rPr lang="it-IT" b="1" dirty="0"/>
              <a:t>valore minimo</a:t>
            </a:r>
            <a:r>
              <a:rPr lang="it-IT" dirty="0"/>
              <a:t> della portata istantanea senza avere la garanzia, per la non monotonia della funzione, che sia assunto all’inizio o alla fine dell’intervallo nel caso di funzioni monotone.</a:t>
            </a:r>
          </a:p>
          <a:p>
            <a:endParaRPr lang="it-IT" dirty="0"/>
          </a:p>
          <a:p>
            <a:r>
              <a:rPr lang="it-IT" dirty="0"/>
              <a:t>Allo stesso modo, se dividiamo l’intervallo temporale totale in 8 parti, per ottenere una stima per eccesso,  dovremmo per ogni intervallo determinare il </a:t>
            </a:r>
            <a:r>
              <a:rPr lang="it-IT" b="1" dirty="0"/>
              <a:t>valore massimo</a:t>
            </a:r>
            <a:r>
              <a:rPr lang="it-IT" dirty="0"/>
              <a:t> della portata istantanea senza avere la garanzia, per la non monotonia della funzione, che sia assunto all’inizio o alla fine dell’intervallo nel caso di funzioni monotone.</a:t>
            </a:r>
          </a:p>
          <a:p>
            <a:endParaRPr lang="it-IT" dirty="0"/>
          </a:p>
          <a:p>
            <a:r>
              <a:rPr lang="it-IT" sz="2400" dirty="0">
                <a:solidFill>
                  <a:srgbClr val="FF0000"/>
                </a:solidFill>
              </a:rPr>
              <a:t>Allora tanto vale usare il metodo dei trapezi !!</a:t>
            </a:r>
          </a:p>
          <a:p>
            <a:endParaRPr lang="it-IT" dirty="0"/>
          </a:p>
          <a:p>
            <a:endParaRPr lang="it-IT" dirty="0"/>
          </a:p>
          <a:p>
            <a:endParaRPr lang="it-IT" dirty="0"/>
          </a:p>
          <a:p>
            <a:endParaRPr lang="it-IT" dirty="0"/>
          </a:p>
          <a:p>
            <a:endParaRPr lang="it-IT" dirty="0"/>
          </a:p>
          <a:p>
            <a:endParaRPr lang="it-IT" dirty="0"/>
          </a:p>
        </p:txBody>
      </p:sp>
      <p:sp>
        <p:nvSpPr>
          <p:cNvPr id="10" name="Pulsante di azione: Avanti o successivo 9">
            <a:hlinkClick r:id="rId3" action="ppaction://hlinkfile" highlightClick="1"/>
            <a:extLst>
              <a:ext uri="{FF2B5EF4-FFF2-40B4-BE49-F238E27FC236}">
                <a16:creationId xmlns:a16="http://schemas.microsoft.com/office/drawing/2014/main" id="{AC457ACD-25B0-48E9-9171-F12FF6F9CD08}"/>
              </a:ext>
            </a:extLst>
          </p:cNvPr>
          <p:cNvSpPr/>
          <p:nvPr/>
        </p:nvSpPr>
        <p:spPr>
          <a:xfrm>
            <a:off x="2196991" y="6413483"/>
            <a:ext cx="736847" cy="3018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 name="Oggetto 11">
            <a:extLst>
              <a:ext uri="{FF2B5EF4-FFF2-40B4-BE49-F238E27FC236}">
                <a16:creationId xmlns:a16="http://schemas.microsoft.com/office/drawing/2014/main" id="{BE405019-9E51-4E23-B6B0-C36A811E79C9}"/>
              </a:ext>
            </a:extLst>
          </p:cNvPr>
          <p:cNvGraphicFramePr>
            <a:graphicFrameLocks noChangeAspect="1"/>
          </p:cNvGraphicFramePr>
          <p:nvPr>
            <p:extLst>
              <p:ext uri="{D42A27DB-BD31-4B8C-83A1-F6EECF244321}">
                <p14:modId xmlns:p14="http://schemas.microsoft.com/office/powerpoint/2010/main" val="1473016803"/>
              </p:ext>
            </p:extLst>
          </p:nvPr>
        </p:nvGraphicFramePr>
        <p:xfrm>
          <a:off x="2144850" y="6657633"/>
          <a:ext cx="765947" cy="235676"/>
        </p:xfrm>
        <a:graphic>
          <a:graphicData uri="http://schemas.openxmlformats.org/presentationml/2006/ole">
            <mc:AlternateContent xmlns:mc="http://schemas.openxmlformats.org/markup-compatibility/2006">
              <mc:Choice xmlns:v="urn:schemas-microsoft-com:vml" Requires="v">
                <p:oleObj spid="_x0000_s31785" name="Equation" r:id="rId4" imgW="660240" imgH="203040" progId="Equation.DSMT4">
                  <p:embed/>
                </p:oleObj>
              </mc:Choice>
              <mc:Fallback>
                <p:oleObj name="Equation" r:id="rId4" imgW="660240" imgH="203040" progId="Equation.DSMT4">
                  <p:embed/>
                  <p:pic>
                    <p:nvPicPr>
                      <p:cNvPr id="12" name="Oggetto 11">
                        <a:extLst>
                          <a:ext uri="{FF2B5EF4-FFF2-40B4-BE49-F238E27FC236}">
                            <a16:creationId xmlns:a16="http://schemas.microsoft.com/office/drawing/2014/main" id="{BE405019-9E51-4E23-B6B0-C36A811E79C9}"/>
                          </a:ext>
                        </a:extLst>
                      </p:cNvPr>
                      <p:cNvPicPr/>
                      <p:nvPr/>
                    </p:nvPicPr>
                    <p:blipFill>
                      <a:blip r:embed="rId5"/>
                      <a:stretch>
                        <a:fillRect/>
                      </a:stretch>
                    </p:blipFill>
                    <p:spPr>
                      <a:xfrm>
                        <a:off x="2144850" y="6657633"/>
                        <a:ext cx="765947" cy="235676"/>
                      </a:xfrm>
                      <a:prstGeom prst="rect">
                        <a:avLst/>
                      </a:prstGeom>
                    </p:spPr>
                  </p:pic>
                </p:oleObj>
              </mc:Fallback>
            </mc:AlternateContent>
          </a:graphicData>
        </a:graphic>
      </p:graphicFrame>
      <p:sp>
        <p:nvSpPr>
          <p:cNvPr id="13" name="Pulsante di azione: Avanti o successivo 12">
            <a:hlinkClick r:id="rId6" action="ppaction://hlinkfile" highlightClick="1"/>
            <a:extLst>
              <a:ext uri="{FF2B5EF4-FFF2-40B4-BE49-F238E27FC236}">
                <a16:creationId xmlns:a16="http://schemas.microsoft.com/office/drawing/2014/main" id="{F36551CC-7085-4C7E-996D-4A6A38D48F3C}"/>
              </a:ext>
            </a:extLst>
          </p:cNvPr>
          <p:cNvSpPr/>
          <p:nvPr/>
        </p:nvSpPr>
        <p:spPr>
          <a:xfrm>
            <a:off x="7598512" y="6262562"/>
            <a:ext cx="736847" cy="301841"/>
          </a:xfrm>
          <a:prstGeom prst="actionButtonForwardNex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14" name="Oggetto 13">
            <a:extLst>
              <a:ext uri="{FF2B5EF4-FFF2-40B4-BE49-F238E27FC236}">
                <a16:creationId xmlns:a16="http://schemas.microsoft.com/office/drawing/2014/main" id="{939D8088-3518-46BD-A006-03958C8B4D35}"/>
              </a:ext>
            </a:extLst>
          </p:cNvPr>
          <p:cNvGraphicFramePr>
            <a:graphicFrameLocks noChangeAspect="1"/>
          </p:cNvGraphicFramePr>
          <p:nvPr>
            <p:extLst>
              <p:ext uri="{D42A27DB-BD31-4B8C-83A1-F6EECF244321}">
                <p14:modId xmlns:p14="http://schemas.microsoft.com/office/powerpoint/2010/main" val="1398618114"/>
              </p:ext>
            </p:extLst>
          </p:nvPr>
        </p:nvGraphicFramePr>
        <p:xfrm>
          <a:off x="7644597" y="6578198"/>
          <a:ext cx="644679" cy="291145"/>
        </p:xfrm>
        <a:graphic>
          <a:graphicData uri="http://schemas.openxmlformats.org/presentationml/2006/ole">
            <mc:AlternateContent xmlns:mc="http://schemas.openxmlformats.org/markup-compatibility/2006">
              <mc:Choice xmlns:v="urn:schemas-microsoft-com:vml" Requires="v">
                <p:oleObj spid="_x0000_s31786" name="Equation" r:id="rId7" imgW="393480" imgH="177480" progId="Equation.DSMT4">
                  <p:embed/>
                </p:oleObj>
              </mc:Choice>
              <mc:Fallback>
                <p:oleObj name="Equation" r:id="rId7" imgW="393480" imgH="177480" progId="Equation.DSMT4">
                  <p:embed/>
                  <p:pic>
                    <p:nvPicPr>
                      <p:cNvPr id="14" name="Oggetto 13">
                        <a:extLst>
                          <a:ext uri="{FF2B5EF4-FFF2-40B4-BE49-F238E27FC236}">
                            <a16:creationId xmlns:a16="http://schemas.microsoft.com/office/drawing/2014/main" id="{939D8088-3518-46BD-A006-03958C8B4D35}"/>
                          </a:ext>
                        </a:extLst>
                      </p:cNvPr>
                      <p:cNvPicPr/>
                      <p:nvPr/>
                    </p:nvPicPr>
                    <p:blipFill>
                      <a:blip r:embed="rId8"/>
                      <a:stretch>
                        <a:fillRect/>
                      </a:stretch>
                    </p:blipFill>
                    <p:spPr>
                      <a:xfrm>
                        <a:off x="7644597" y="6578198"/>
                        <a:ext cx="644679" cy="291145"/>
                      </a:xfrm>
                      <a:prstGeom prst="rect">
                        <a:avLst/>
                      </a:prstGeom>
                    </p:spPr>
                  </p:pic>
                </p:oleObj>
              </mc:Fallback>
            </mc:AlternateContent>
          </a:graphicData>
        </a:graphic>
      </p:graphicFrame>
      <p:graphicFrame>
        <p:nvGraphicFramePr>
          <p:cNvPr id="3" name="Oggetto 2">
            <a:extLst>
              <a:ext uri="{FF2B5EF4-FFF2-40B4-BE49-F238E27FC236}">
                <a16:creationId xmlns:a16="http://schemas.microsoft.com/office/drawing/2014/main" id="{8B02C9B2-1EF3-42EA-9B4D-49421777F918}"/>
              </a:ext>
            </a:extLst>
          </p:cNvPr>
          <p:cNvGraphicFramePr>
            <a:graphicFrameLocks noChangeAspect="1"/>
          </p:cNvGraphicFramePr>
          <p:nvPr>
            <p:extLst>
              <p:ext uri="{D42A27DB-BD31-4B8C-83A1-F6EECF244321}">
                <p14:modId xmlns:p14="http://schemas.microsoft.com/office/powerpoint/2010/main" val="2862438814"/>
              </p:ext>
            </p:extLst>
          </p:nvPr>
        </p:nvGraphicFramePr>
        <p:xfrm>
          <a:off x="3980677" y="2217005"/>
          <a:ext cx="3940175" cy="614362"/>
        </p:xfrm>
        <a:graphic>
          <a:graphicData uri="http://schemas.openxmlformats.org/presentationml/2006/ole">
            <mc:AlternateContent xmlns:mc="http://schemas.openxmlformats.org/markup-compatibility/2006">
              <mc:Choice xmlns:v="urn:schemas-microsoft-com:vml" Requires="v">
                <p:oleObj spid="_x0000_s31787" name="Equation" r:id="rId9" imgW="2692080" imgH="419040" progId="Equation.DSMT4">
                  <p:embed/>
                </p:oleObj>
              </mc:Choice>
              <mc:Fallback>
                <p:oleObj name="Equation" r:id="rId9" imgW="2692080" imgH="419040" progId="Equation.DSMT4">
                  <p:embed/>
                  <p:pic>
                    <p:nvPicPr>
                      <p:cNvPr id="3" name="Oggetto 2">
                        <a:extLst>
                          <a:ext uri="{FF2B5EF4-FFF2-40B4-BE49-F238E27FC236}">
                            <a16:creationId xmlns:a16="http://schemas.microsoft.com/office/drawing/2014/main" id="{8B02C9B2-1EF3-42EA-9B4D-49421777F918}"/>
                          </a:ext>
                        </a:extLst>
                      </p:cNvPr>
                      <p:cNvPicPr/>
                      <p:nvPr/>
                    </p:nvPicPr>
                    <p:blipFill>
                      <a:blip r:embed="rId10"/>
                      <a:stretch>
                        <a:fillRect/>
                      </a:stretch>
                    </p:blipFill>
                    <p:spPr>
                      <a:xfrm>
                        <a:off x="3980677" y="2217005"/>
                        <a:ext cx="3940175" cy="614362"/>
                      </a:xfrm>
                      <a:prstGeom prst="rect">
                        <a:avLst/>
                      </a:prstGeom>
                    </p:spPr>
                  </p:pic>
                </p:oleObj>
              </mc:Fallback>
            </mc:AlternateContent>
          </a:graphicData>
        </a:graphic>
      </p:graphicFrame>
    </p:spTree>
    <p:extLst>
      <p:ext uri="{BB962C8B-B14F-4D97-AF65-F5344CB8AC3E}">
        <p14:creationId xmlns:p14="http://schemas.microsoft.com/office/powerpoint/2010/main" val="662137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5D121AC-D0E5-49F0-A761-86C175425944}"/>
              </a:ext>
            </a:extLst>
          </p:cNvPr>
          <p:cNvSpPr txBox="1"/>
          <p:nvPr/>
        </p:nvSpPr>
        <p:spPr>
          <a:xfrm>
            <a:off x="3098307" y="2743199"/>
            <a:ext cx="7510509" cy="923330"/>
          </a:xfrm>
          <a:prstGeom prst="rect">
            <a:avLst/>
          </a:prstGeom>
          <a:noFill/>
        </p:spPr>
        <p:txBody>
          <a:bodyPr wrap="square" rtlCol="0">
            <a:spAutoFit/>
          </a:bodyPr>
          <a:lstStyle/>
          <a:p>
            <a:r>
              <a:rPr lang="it-IT" sz="5400" dirty="0"/>
              <a:t>Grazie per l’attenzione</a:t>
            </a:r>
          </a:p>
        </p:txBody>
      </p:sp>
    </p:spTree>
    <p:extLst>
      <p:ext uri="{BB962C8B-B14F-4D97-AF65-F5344CB8AC3E}">
        <p14:creationId xmlns:p14="http://schemas.microsoft.com/office/powerpoint/2010/main" val="38652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49F38-539C-4B0C-BF35-8551694F53DD}"/>
              </a:ext>
            </a:extLst>
          </p:cNvPr>
          <p:cNvSpPr>
            <a:spLocks noGrp="1"/>
          </p:cNvSpPr>
          <p:nvPr>
            <p:ph type="title" idx="4294967295"/>
          </p:nvPr>
        </p:nvSpPr>
        <p:spPr>
          <a:xfrm>
            <a:off x="1434662" y="473542"/>
            <a:ext cx="10515600" cy="620713"/>
          </a:xfrm>
        </p:spPr>
        <p:txBody>
          <a:bodyPr>
            <a:normAutofit fontScale="90000"/>
          </a:bodyPr>
          <a:lstStyle/>
          <a:p>
            <a:r>
              <a:rPr lang="it-IT" dirty="0">
                <a:solidFill>
                  <a:srgbClr val="FF0000"/>
                </a:solidFill>
              </a:rPr>
              <a:t>Evoluzione nel tempo dei fenomeni della vita quotidiana (2)</a:t>
            </a:r>
          </a:p>
        </p:txBody>
      </p:sp>
      <p:grpSp>
        <p:nvGrpSpPr>
          <p:cNvPr id="10" name="Gruppo 9">
            <a:extLst>
              <a:ext uri="{FF2B5EF4-FFF2-40B4-BE49-F238E27FC236}">
                <a16:creationId xmlns:a16="http://schemas.microsoft.com/office/drawing/2014/main" id="{2EEF9878-1F51-410C-8356-32C53F227649}"/>
              </a:ext>
            </a:extLst>
          </p:cNvPr>
          <p:cNvGrpSpPr/>
          <p:nvPr/>
        </p:nvGrpSpPr>
        <p:grpSpPr>
          <a:xfrm>
            <a:off x="488156" y="1393813"/>
            <a:ext cx="11215687" cy="5201424"/>
            <a:chOff x="424849" y="812831"/>
            <a:chExt cx="11215687" cy="5201424"/>
          </a:xfrm>
        </p:grpSpPr>
        <p:sp>
          <p:nvSpPr>
            <p:cNvPr id="3" name="CasellaDiTesto 2">
              <a:extLst>
                <a:ext uri="{FF2B5EF4-FFF2-40B4-BE49-F238E27FC236}">
                  <a16:creationId xmlns:a16="http://schemas.microsoft.com/office/drawing/2014/main" id="{79DF1D44-6706-4A38-9236-BB66F50EE05F}"/>
                </a:ext>
              </a:extLst>
            </p:cNvPr>
            <p:cNvSpPr txBox="1"/>
            <p:nvPr/>
          </p:nvSpPr>
          <p:spPr>
            <a:xfrm>
              <a:off x="424849" y="812831"/>
              <a:ext cx="11215687" cy="5201424"/>
            </a:xfrm>
            <a:prstGeom prst="rect">
              <a:avLst/>
            </a:prstGeom>
            <a:noFill/>
          </p:spPr>
          <p:txBody>
            <a:bodyPr wrap="square" rtlCol="0">
              <a:spAutoFit/>
            </a:bodyPr>
            <a:lstStyle/>
            <a:p>
              <a:pPr marL="342900" indent="-342900" algn="just">
                <a:buFont typeface="Arial" panose="020B0604020202020204" pitchFamily="34" charset="0"/>
                <a:buChar char="•"/>
              </a:pPr>
              <a:r>
                <a:rPr lang="it-IT" sz="2400" dirty="0"/>
                <a:t>Nella realtà  l’osservazione di un fenomeno viene fatta ad intervalli di </a:t>
              </a:r>
              <a:r>
                <a:rPr lang="it-IT" sz="2400" u="sng" dirty="0">
                  <a:solidFill>
                    <a:srgbClr val="FF0000"/>
                  </a:solidFill>
                </a:rPr>
                <a:t>tempo </a:t>
              </a:r>
            </a:p>
            <a:p>
              <a:pPr algn="just"/>
              <a:endParaRPr lang="it-IT" sz="2400" u="sng" dirty="0">
                <a:solidFill>
                  <a:srgbClr val="FF0000"/>
                </a:solidFill>
              </a:endParaRPr>
            </a:p>
            <a:p>
              <a:pPr marL="457200" indent="-457200" algn="just">
                <a:buAutoNum type="arabicParenR"/>
              </a:pPr>
              <a:r>
                <a:rPr lang="it-IT" sz="2400" u="sng" dirty="0">
                  <a:solidFill>
                    <a:srgbClr val="FF0000"/>
                  </a:solidFill>
                </a:rPr>
                <a:t>discreti</a:t>
              </a:r>
              <a:r>
                <a:rPr lang="it-IT" sz="2400" dirty="0">
                  <a:solidFill>
                    <a:srgbClr val="FF0000"/>
                  </a:solidFill>
                </a:rPr>
                <a:t> </a:t>
              </a:r>
              <a:r>
                <a:rPr lang="it-IT" sz="2400" dirty="0"/>
                <a:t>(vanificando la possibilità di interpretare la variabile tempo come variabile «continua» cioè come numero reale e quindi vanificando al tempo stesso la possibilità di determinare una relazione funzionale del tipo                                    )</a:t>
              </a:r>
            </a:p>
            <a:p>
              <a:pPr algn="just"/>
              <a:endParaRPr lang="it-IT" sz="2400" dirty="0"/>
            </a:p>
            <a:p>
              <a:pPr marL="457200" indent="-457200" algn="just">
                <a:buFont typeface="+mj-lt"/>
                <a:buAutoNum type="arabicParenR" startAt="2"/>
              </a:pPr>
              <a:r>
                <a:rPr lang="it-IT" sz="2400" u="sng" dirty="0">
                  <a:solidFill>
                    <a:srgbClr val="FF0000"/>
                  </a:solidFill>
                </a:rPr>
                <a:t>Non sempre equi-intervallati e spesso casuali</a:t>
              </a:r>
              <a:r>
                <a:rPr lang="it-IT" sz="2400" dirty="0">
                  <a:solidFill>
                    <a:srgbClr val="FF0000"/>
                  </a:solidFill>
                </a:rPr>
                <a:t> </a:t>
              </a:r>
              <a:r>
                <a:rPr lang="it-IT" sz="2400" dirty="0"/>
                <a:t>(vanificando la possibilità di interpretare il tempo come una variabile discreta numerabile e quindi di esprimere l’evoluzione del fenomeno in termini di successioni date per ricorrenza 	            )</a:t>
              </a:r>
            </a:p>
            <a:p>
              <a:pPr marL="457200" indent="-457200" algn="just">
                <a:buFont typeface="+mj-lt"/>
                <a:buAutoNum type="arabicParenR" startAt="2"/>
              </a:pPr>
              <a:endParaRPr lang="it-IT" sz="2400" dirty="0"/>
            </a:p>
            <a:p>
              <a:pPr algn="just"/>
              <a:endParaRPr lang="it-IT" sz="2400" dirty="0"/>
            </a:p>
            <a:p>
              <a:pPr algn="ctr"/>
              <a:r>
                <a:rPr lang="it-IT" sz="4400" dirty="0"/>
                <a:t>Eppure…</a:t>
              </a:r>
            </a:p>
            <a:p>
              <a:pPr marL="342900" indent="-342900">
                <a:buFont typeface="Arial" panose="020B0604020202020204" pitchFamily="34" charset="0"/>
                <a:buChar char="•"/>
              </a:pPr>
              <a:endParaRPr lang="it-IT" sz="2400" dirty="0"/>
            </a:p>
          </p:txBody>
        </p:sp>
        <p:graphicFrame>
          <p:nvGraphicFramePr>
            <p:cNvPr id="4" name="Oggetto 3">
              <a:extLst>
                <a:ext uri="{FF2B5EF4-FFF2-40B4-BE49-F238E27FC236}">
                  <a16:creationId xmlns:a16="http://schemas.microsoft.com/office/drawing/2014/main" id="{CECF86B6-EF8B-479F-BBB5-5CFB460E7E65}"/>
                </a:ext>
              </a:extLst>
            </p:cNvPr>
            <p:cNvGraphicFramePr>
              <a:graphicFrameLocks noChangeAspect="1"/>
            </p:cNvGraphicFramePr>
            <p:nvPr>
              <p:extLst>
                <p:ext uri="{D42A27DB-BD31-4B8C-83A1-F6EECF244321}">
                  <p14:modId xmlns:p14="http://schemas.microsoft.com/office/powerpoint/2010/main" val="3517440254"/>
                </p:ext>
              </p:extLst>
            </p:nvPr>
          </p:nvGraphicFramePr>
          <p:xfrm>
            <a:off x="8336366" y="2367434"/>
            <a:ext cx="2286000" cy="392113"/>
          </p:xfrm>
          <a:graphic>
            <a:graphicData uri="http://schemas.openxmlformats.org/presentationml/2006/ole">
              <mc:AlternateContent xmlns:mc="http://schemas.openxmlformats.org/markup-compatibility/2006">
                <mc:Choice xmlns:v="urn:schemas-microsoft-com:vml" Requires="v">
                  <p:oleObj spid="_x0000_s16452" name="Equation" r:id="rId3" imgW="1180800" imgH="203040" progId="Equation.DSMT4">
                    <p:embed/>
                  </p:oleObj>
                </mc:Choice>
                <mc:Fallback>
                  <p:oleObj name="Equation" r:id="rId3" imgW="1180800" imgH="203040" progId="Equation.DSMT4">
                    <p:embed/>
                    <p:pic>
                      <p:nvPicPr>
                        <p:cNvPr id="0" name=""/>
                        <p:cNvPicPr/>
                        <p:nvPr/>
                      </p:nvPicPr>
                      <p:blipFill>
                        <a:blip r:embed="rId4"/>
                        <a:stretch>
                          <a:fillRect/>
                        </a:stretch>
                      </p:blipFill>
                      <p:spPr>
                        <a:xfrm>
                          <a:off x="8336366" y="2367434"/>
                          <a:ext cx="2286000" cy="392113"/>
                        </a:xfrm>
                        <a:prstGeom prst="rect">
                          <a:avLst/>
                        </a:prstGeom>
                      </p:spPr>
                    </p:pic>
                  </p:oleObj>
                </mc:Fallback>
              </mc:AlternateContent>
            </a:graphicData>
          </a:graphic>
        </p:graphicFrame>
        <p:graphicFrame>
          <p:nvGraphicFramePr>
            <p:cNvPr id="5" name="Oggetto 4">
              <a:extLst>
                <a:ext uri="{FF2B5EF4-FFF2-40B4-BE49-F238E27FC236}">
                  <a16:creationId xmlns:a16="http://schemas.microsoft.com/office/drawing/2014/main" id="{E4177C99-49A5-4E56-A1D2-AAAC4FCA4C5F}"/>
                </a:ext>
              </a:extLst>
            </p:cNvPr>
            <p:cNvGraphicFramePr>
              <a:graphicFrameLocks noChangeAspect="1"/>
            </p:cNvGraphicFramePr>
            <p:nvPr>
              <p:extLst>
                <p:ext uri="{D42A27DB-BD31-4B8C-83A1-F6EECF244321}">
                  <p14:modId xmlns:p14="http://schemas.microsoft.com/office/powerpoint/2010/main" val="1132035884"/>
                </p:ext>
              </p:extLst>
            </p:nvPr>
          </p:nvGraphicFramePr>
          <p:xfrm>
            <a:off x="9794077" y="3785659"/>
            <a:ext cx="1311177" cy="393353"/>
          </p:xfrm>
          <a:graphic>
            <a:graphicData uri="http://schemas.openxmlformats.org/presentationml/2006/ole">
              <mc:AlternateContent xmlns:mc="http://schemas.openxmlformats.org/markup-compatibility/2006">
                <mc:Choice xmlns:v="urn:schemas-microsoft-com:vml" Requires="v">
                  <p:oleObj spid="_x0000_s16453" name="Equation" r:id="rId5" imgW="761760" imgH="228600" progId="Equation.DSMT4">
                    <p:embed/>
                  </p:oleObj>
                </mc:Choice>
                <mc:Fallback>
                  <p:oleObj name="Equation" r:id="rId5" imgW="761760" imgH="228600" progId="Equation.DSMT4">
                    <p:embed/>
                    <p:pic>
                      <p:nvPicPr>
                        <p:cNvPr id="0" name=""/>
                        <p:cNvPicPr/>
                        <p:nvPr/>
                      </p:nvPicPr>
                      <p:blipFill>
                        <a:blip r:embed="rId6"/>
                        <a:stretch>
                          <a:fillRect/>
                        </a:stretch>
                      </p:blipFill>
                      <p:spPr>
                        <a:xfrm>
                          <a:off x="9794077" y="3785659"/>
                          <a:ext cx="1311177" cy="393353"/>
                        </a:xfrm>
                        <a:prstGeom prst="rect">
                          <a:avLst/>
                        </a:prstGeom>
                      </p:spPr>
                    </p:pic>
                  </p:oleObj>
                </mc:Fallback>
              </mc:AlternateContent>
            </a:graphicData>
          </a:graphic>
        </p:graphicFrame>
      </p:grpSp>
    </p:spTree>
    <p:extLst>
      <p:ext uri="{BB962C8B-B14F-4D97-AF65-F5344CB8AC3E}">
        <p14:creationId xmlns:p14="http://schemas.microsoft.com/office/powerpoint/2010/main" val="417797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D057F3-01F5-47DA-90CD-99F1D4ABBE47}"/>
              </a:ext>
            </a:extLst>
          </p:cNvPr>
          <p:cNvSpPr>
            <a:spLocks noGrp="1"/>
          </p:cNvSpPr>
          <p:nvPr>
            <p:ph type="title" idx="4294967295"/>
          </p:nvPr>
        </p:nvSpPr>
        <p:spPr>
          <a:xfrm>
            <a:off x="0" y="474663"/>
            <a:ext cx="10515600" cy="866775"/>
          </a:xfrm>
        </p:spPr>
        <p:txBody>
          <a:bodyPr>
            <a:normAutofit fontScale="90000"/>
          </a:bodyPr>
          <a:lstStyle/>
          <a:p>
            <a:r>
              <a:rPr lang="it-IT" b="1" dirty="0">
                <a:solidFill>
                  <a:srgbClr val="FF0000"/>
                </a:solidFill>
              </a:rPr>
              <a:t>Il concetto di funzione «empirica» avente per variabile indipendente il tempo t </a:t>
            </a:r>
          </a:p>
        </p:txBody>
      </p:sp>
      <p:graphicFrame>
        <p:nvGraphicFramePr>
          <p:cNvPr id="3" name="Oggetto 2">
            <a:extLst>
              <a:ext uri="{FF2B5EF4-FFF2-40B4-BE49-F238E27FC236}">
                <a16:creationId xmlns:a16="http://schemas.microsoft.com/office/drawing/2014/main" id="{49896B96-6E2D-40B1-AE35-632D180DF981}"/>
              </a:ext>
            </a:extLst>
          </p:cNvPr>
          <p:cNvGraphicFramePr>
            <a:graphicFrameLocks noChangeAspect="1"/>
          </p:cNvGraphicFramePr>
          <p:nvPr>
            <p:extLst>
              <p:ext uri="{D42A27DB-BD31-4B8C-83A1-F6EECF244321}">
                <p14:modId xmlns:p14="http://schemas.microsoft.com/office/powerpoint/2010/main" val="1364582729"/>
              </p:ext>
            </p:extLst>
          </p:nvPr>
        </p:nvGraphicFramePr>
        <p:xfrm>
          <a:off x="9533467" y="1235958"/>
          <a:ext cx="2284413" cy="2670175"/>
        </p:xfrm>
        <a:graphic>
          <a:graphicData uri="http://schemas.openxmlformats.org/presentationml/2006/ole">
            <mc:AlternateContent xmlns:mc="http://schemas.openxmlformats.org/markup-compatibility/2006">
              <mc:Choice xmlns:v="urn:schemas-microsoft-com:vml" Requires="v">
                <p:oleObj spid="_x0000_s17533" name="Equation" r:id="rId3" imgW="977760" imgH="1143000" progId="Equation.DSMT4">
                  <p:embed/>
                </p:oleObj>
              </mc:Choice>
              <mc:Fallback>
                <p:oleObj name="Equation" r:id="rId3" imgW="977760" imgH="1143000" progId="Equation.DSMT4">
                  <p:embed/>
                  <p:pic>
                    <p:nvPicPr>
                      <p:cNvPr id="0" name=""/>
                      <p:cNvPicPr/>
                      <p:nvPr/>
                    </p:nvPicPr>
                    <p:blipFill>
                      <a:blip r:embed="rId4"/>
                      <a:stretch>
                        <a:fillRect/>
                      </a:stretch>
                    </p:blipFill>
                    <p:spPr>
                      <a:xfrm>
                        <a:off x="9533467" y="1235958"/>
                        <a:ext cx="2284413" cy="2670175"/>
                      </a:xfrm>
                      <a:prstGeom prst="rect">
                        <a:avLst/>
                      </a:prstGeom>
                    </p:spPr>
                  </p:pic>
                </p:oleObj>
              </mc:Fallback>
            </mc:AlternateContent>
          </a:graphicData>
        </a:graphic>
      </p:graphicFrame>
      <p:grpSp>
        <p:nvGrpSpPr>
          <p:cNvPr id="7" name="Gruppo 6">
            <a:extLst>
              <a:ext uri="{FF2B5EF4-FFF2-40B4-BE49-F238E27FC236}">
                <a16:creationId xmlns:a16="http://schemas.microsoft.com/office/drawing/2014/main" id="{35CC9960-DDCE-4D58-AC9A-3F536D57C941}"/>
              </a:ext>
            </a:extLst>
          </p:cNvPr>
          <p:cNvGrpSpPr/>
          <p:nvPr/>
        </p:nvGrpSpPr>
        <p:grpSpPr>
          <a:xfrm>
            <a:off x="374120" y="1533465"/>
            <a:ext cx="8995658" cy="5324535"/>
            <a:chOff x="213570" y="1523852"/>
            <a:chExt cx="8580473" cy="5324535"/>
          </a:xfrm>
        </p:grpSpPr>
        <p:sp>
          <p:nvSpPr>
            <p:cNvPr id="4" name="CasellaDiTesto 3">
              <a:extLst>
                <a:ext uri="{FF2B5EF4-FFF2-40B4-BE49-F238E27FC236}">
                  <a16:creationId xmlns:a16="http://schemas.microsoft.com/office/drawing/2014/main" id="{DF9EBD1B-51D9-4612-B758-421F134F9810}"/>
                </a:ext>
              </a:extLst>
            </p:cNvPr>
            <p:cNvSpPr txBox="1"/>
            <p:nvPr/>
          </p:nvSpPr>
          <p:spPr>
            <a:xfrm>
              <a:off x="213570" y="1523852"/>
              <a:ext cx="8580473" cy="5324535"/>
            </a:xfrm>
            <a:prstGeom prst="rect">
              <a:avLst/>
            </a:prstGeom>
            <a:noFill/>
          </p:spPr>
          <p:txBody>
            <a:bodyPr wrap="square" rtlCol="0">
              <a:spAutoFit/>
            </a:bodyPr>
            <a:lstStyle/>
            <a:p>
              <a:pPr marL="285750" indent="-285750" algn="just">
                <a:buFont typeface="Arial" panose="020B0604020202020204" pitchFamily="34" charset="0"/>
                <a:buChar char="•"/>
              </a:pPr>
              <a:r>
                <a:rPr lang="it-IT" sz="2000" dirty="0"/>
                <a:t>Per funzione «empirica» intendiamo una qualunque grandezza misurabile </a:t>
              </a:r>
              <a:r>
                <a:rPr lang="it-IT" sz="2000" i="1" dirty="0"/>
                <a:t>f</a:t>
              </a:r>
              <a:r>
                <a:rPr lang="it-IT" sz="2000" dirty="0"/>
                <a:t> (alla quale è associato un valore numerico) rilevata in determinati istanti di tempo. L’unica richiesta, veramente debole,  è che la grandezza in questione non assuma, nello stesso istante due valori differenti , cioè che sia legata al tempo da una dipendenza di tipo funzionale.</a:t>
              </a:r>
            </a:p>
            <a:p>
              <a:pPr algn="just"/>
              <a:endParaRPr lang="it-IT" sz="2000" dirty="0"/>
            </a:p>
            <a:p>
              <a:pPr marL="285750" indent="-285750" algn="just">
                <a:buFont typeface="Arial" panose="020B0604020202020204" pitchFamily="34" charset="0"/>
                <a:buChar char="•"/>
              </a:pPr>
              <a:r>
                <a:rPr lang="it-IT" sz="2000" dirty="0"/>
                <a:t>Per cogliere l’evoluzione della grandezza è utile introdurre il rapporto </a:t>
              </a:r>
            </a:p>
            <a:p>
              <a:pPr marL="285750" indent="-285750" algn="just">
                <a:buFont typeface="Arial" panose="020B0604020202020204" pitchFamily="34" charset="0"/>
                <a:buChar char="•"/>
              </a:pPr>
              <a:endParaRPr lang="it-IT" sz="2000" dirty="0"/>
            </a:p>
            <a:p>
              <a:pPr algn="just"/>
              <a:endParaRPr lang="it-IT" sz="2000" dirty="0"/>
            </a:p>
            <a:p>
              <a:pPr algn="just"/>
              <a:r>
                <a:rPr lang="it-IT" sz="2000" dirty="0"/>
                <a:t>             </a:t>
              </a:r>
            </a:p>
            <a:p>
              <a:pPr algn="just"/>
              <a:r>
                <a:rPr lang="it-IT" sz="2000" dirty="0"/>
                <a:t>     che fornisce la rapidità di variazione della grandezza </a:t>
              </a:r>
              <a:r>
                <a:rPr lang="it-IT" sz="2000" i="1" dirty="0"/>
                <a:t>f</a:t>
              </a:r>
              <a:r>
                <a:rPr lang="it-IT" sz="2000" dirty="0"/>
                <a:t>  nell’unità di </a:t>
              </a:r>
            </a:p>
            <a:p>
              <a:pPr algn="just"/>
              <a:r>
                <a:rPr lang="it-IT" sz="2000" dirty="0"/>
                <a:t>     tempo (s) </a:t>
              </a:r>
            </a:p>
            <a:p>
              <a:pPr marL="342900" indent="-342900" algn="just">
                <a:buFont typeface="Arial" panose="020B0604020202020204" pitchFamily="34" charset="0"/>
                <a:buChar char="•"/>
              </a:pPr>
              <a:r>
                <a:rPr lang="it-IT" sz="2000" dirty="0"/>
                <a:t>E’ bene comprendere che, anche se la rapidità di variazione della grandezza </a:t>
              </a:r>
              <a:r>
                <a:rPr lang="it-IT" sz="2000" i="1" dirty="0"/>
                <a:t>f </a:t>
              </a:r>
              <a:r>
                <a:rPr lang="it-IT" sz="2000" dirty="0"/>
                <a:t>è sempre riferita all’unità di tempo (o ad un incremento unitario della variabile indipendente), la validità dell’informazione che essa introduce si estende solo all’intervallo 	            . La nuova osservazione all’istante      permette di ricalcolare il rapporto (**)  estendendone la validità all’intervallo di tempo successivo</a:t>
              </a:r>
            </a:p>
          </p:txBody>
        </p:sp>
        <p:graphicFrame>
          <p:nvGraphicFramePr>
            <p:cNvPr id="5" name="Oggetto 4">
              <a:extLst>
                <a:ext uri="{FF2B5EF4-FFF2-40B4-BE49-F238E27FC236}">
                  <a16:creationId xmlns:a16="http://schemas.microsoft.com/office/drawing/2014/main" id="{CA82BDC7-FFE9-4912-AFF2-977B12892A48}"/>
                </a:ext>
              </a:extLst>
            </p:cNvPr>
            <p:cNvGraphicFramePr>
              <a:graphicFrameLocks noChangeAspect="1"/>
            </p:cNvGraphicFramePr>
            <p:nvPr>
              <p:extLst>
                <p:ext uri="{D42A27DB-BD31-4B8C-83A1-F6EECF244321}">
                  <p14:modId xmlns:p14="http://schemas.microsoft.com/office/powerpoint/2010/main" val="2502649007"/>
                </p:ext>
              </p:extLst>
            </p:nvPr>
          </p:nvGraphicFramePr>
          <p:xfrm>
            <a:off x="3054879" y="3665450"/>
            <a:ext cx="3074987" cy="765175"/>
          </p:xfrm>
          <a:graphic>
            <a:graphicData uri="http://schemas.openxmlformats.org/presentationml/2006/ole">
              <mc:AlternateContent xmlns:mc="http://schemas.openxmlformats.org/markup-compatibility/2006">
                <mc:Choice xmlns:v="urn:schemas-microsoft-com:vml" Requires="v">
                  <p:oleObj spid="_x0000_s17534" name="Equation" r:id="rId5" imgW="1892160" imgH="469800" progId="Equation.DSMT4">
                    <p:embed/>
                  </p:oleObj>
                </mc:Choice>
                <mc:Fallback>
                  <p:oleObj name="Equation" r:id="rId5" imgW="1892160" imgH="469800" progId="Equation.DSMT4">
                    <p:embed/>
                    <p:pic>
                      <p:nvPicPr>
                        <p:cNvPr id="0" name=""/>
                        <p:cNvPicPr/>
                        <p:nvPr/>
                      </p:nvPicPr>
                      <p:blipFill>
                        <a:blip r:embed="rId6"/>
                        <a:stretch>
                          <a:fillRect/>
                        </a:stretch>
                      </p:blipFill>
                      <p:spPr>
                        <a:xfrm>
                          <a:off x="3054879" y="3665450"/>
                          <a:ext cx="3074987" cy="765175"/>
                        </a:xfrm>
                        <a:prstGeom prst="rect">
                          <a:avLst/>
                        </a:prstGeom>
                      </p:spPr>
                    </p:pic>
                  </p:oleObj>
                </mc:Fallback>
              </mc:AlternateContent>
            </a:graphicData>
          </a:graphic>
        </p:graphicFrame>
        <p:graphicFrame>
          <p:nvGraphicFramePr>
            <p:cNvPr id="6" name="Oggetto 5">
              <a:extLst>
                <a:ext uri="{FF2B5EF4-FFF2-40B4-BE49-F238E27FC236}">
                  <a16:creationId xmlns:a16="http://schemas.microsoft.com/office/drawing/2014/main" id="{A78892A4-E52E-4EC8-B9DA-BC9E9E5BBA77}"/>
                </a:ext>
              </a:extLst>
            </p:cNvPr>
            <p:cNvGraphicFramePr>
              <a:graphicFrameLocks noChangeAspect="1"/>
            </p:cNvGraphicFramePr>
            <p:nvPr>
              <p:extLst>
                <p:ext uri="{D42A27DB-BD31-4B8C-83A1-F6EECF244321}">
                  <p14:modId xmlns:p14="http://schemas.microsoft.com/office/powerpoint/2010/main" val="2492688182"/>
                </p:ext>
              </p:extLst>
            </p:nvPr>
          </p:nvGraphicFramePr>
          <p:xfrm>
            <a:off x="1978281" y="6012032"/>
            <a:ext cx="822633" cy="470076"/>
          </p:xfrm>
          <a:graphic>
            <a:graphicData uri="http://schemas.openxmlformats.org/presentationml/2006/ole">
              <mc:AlternateContent xmlns:mc="http://schemas.openxmlformats.org/markup-compatibility/2006">
                <mc:Choice xmlns:v="urn:schemas-microsoft-com:vml" Requires="v">
                  <p:oleObj spid="_x0000_s17535" name="Equation" r:id="rId7" imgW="444240" imgH="253800" progId="Equation.DSMT4">
                    <p:embed/>
                  </p:oleObj>
                </mc:Choice>
                <mc:Fallback>
                  <p:oleObj name="Equation" r:id="rId7" imgW="444240" imgH="253800" progId="Equation.DSMT4">
                    <p:embed/>
                    <p:pic>
                      <p:nvPicPr>
                        <p:cNvPr id="0" name=""/>
                        <p:cNvPicPr/>
                        <p:nvPr/>
                      </p:nvPicPr>
                      <p:blipFill>
                        <a:blip r:embed="rId8"/>
                        <a:stretch>
                          <a:fillRect/>
                        </a:stretch>
                      </p:blipFill>
                      <p:spPr>
                        <a:xfrm>
                          <a:off x="1978281" y="6012032"/>
                          <a:ext cx="822633" cy="470076"/>
                        </a:xfrm>
                        <a:prstGeom prst="rect">
                          <a:avLst/>
                        </a:prstGeom>
                      </p:spPr>
                    </p:pic>
                  </p:oleObj>
                </mc:Fallback>
              </mc:AlternateContent>
            </a:graphicData>
          </a:graphic>
        </p:graphicFrame>
      </p:grpSp>
      <p:graphicFrame>
        <p:nvGraphicFramePr>
          <p:cNvPr id="8" name="Oggetto 7">
            <a:extLst>
              <a:ext uri="{FF2B5EF4-FFF2-40B4-BE49-F238E27FC236}">
                <a16:creationId xmlns:a16="http://schemas.microsoft.com/office/drawing/2014/main" id="{CD3D6EB7-4141-4FA3-8905-66558DFB3133}"/>
              </a:ext>
            </a:extLst>
          </p:cNvPr>
          <p:cNvGraphicFramePr>
            <a:graphicFrameLocks noChangeAspect="1"/>
          </p:cNvGraphicFramePr>
          <p:nvPr>
            <p:extLst>
              <p:ext uri="{D42A27DB-BD31-4B8C-83A1-F6EECF244321}">
                <p14:modId xmlns:p14="http://schemas.microsoft.com/office/powerpoint/2010/main" val="671317367"/>
              </p:ext>
            </p:extLst>
          </p:nvPr>
        </p:nvGraphicFramePr>
        <p:xfrm>
          <a:off x="6485464" y="6021645"/>
          <a:ext cx="448028" cy="474383"/>
        </p:xfrm>
        <a:graphic>
          <a:graphicData uri="http://schemas.openxmlformats.org/presentationml/2006/ole">
            <mc:AlternateContent xmlns:mc="http://schemas.openxmlformats.org/markup-compatibility/2006">
              <mc:Choice xmlns:v="urn:schemas-microsoft-com:vml" Requires="v">
                <p:oleObj spid="_x0000_s17536" name="Equation" r:id="rId9" imgW="215640" imgH="228600" progId="Equation.DSMT4">
                  <p:embed/>
                </p:oleObj>
              </mc:Choice>
              <mc:Fallback>
                <p:oleObj name="Equation" r:id="rId9" imgW="215640" imgH="228600" progId="Equation.DSMT4">
                  <p:embed/>
                  <p:pic>
                    <p:nvPicPr>
                      <p:cNvPr id="0" name=""/>
                      <p:cNvPicPr/>
                      <p:nvPr/>
                    </p:nvPicPr>
                    <p:blipFill>
                      <a:blip r:embed="rId10"/>
                      <a:stretch>
                        <a:fillRect/>
                      </a:stretch>
                    </p:blipFill>
                    <p:spPr>
                      <a:xfrm>
                        <a:off x="6485464" y="6021645"/>
                        <a:ext cx="448028" cy="474383"/>
                      </a:xfrm>
                      <a:prstGeom prst="rect">
                        <a:avLst/>
                      </a:prstGeom>
                    </p:spPr>
                  </p:pic>
                </p:oleObj>
              </mc:Fallback>
            </mc:AlternateContent>
          </a:graphicData>
        </a:graphic>
      </p:graphicFrame>
    </p:spTree>
    <p:extLst>
      <p:ext uri="{BB962C8B-B14F-4D97-AF65-F5344CB8AC3E}">
        <p14:creationId xmlns:p14="http://schemas.microsoft.com/office/powerpoint/2010/main" val="9899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D057F3-01F5-47DA-90CD-99F1D4ABBE47}"/>
              </a:ext>
            </a:extLst>
          </p:cNvPr>
          <p:cNvSpPr>
            <a:spLocks noGrp="1"/>
          </p:cNvSpPr>
          <p:nvPr>
            <p:ph type="title" idx="4294967295"/>
          </p:nvPr>
        </p:nvSpPr>
        <p:spPr>
          <a:xfrm>
            <a:off x="0" y="92075"/>
            <a:ext cx="10515600" cy="866775"/>
          </a:xfrm>
        </p:spPr>
        <p:txBody>
          <a:bodyPr>
            <a:normAutofit fontScale="90000"/>
          </a:bodyPr>
          <a:lstStyle/>
          <a:p>
            <a:r>
              <a:rPr lang="it-IT" b="1" dirty="0">
                <a:solidFill>
                  <a:srgbClr val="FF0000"/>
                </a:solidFill>
              </a:rPr>
              <a:t>Utilità dell’approccio in termini di funzione empirica</a:t>
            </a:r>
          </a:p>
        </p:txBody>
      </p:sp>
      <p:sp>
        <p:nvSpPr>
          <p:cNvPr id="4" name="CasellaDiTesto 3">
            <a:extLst>
              <a:ext uri="{FF2B5EF4-FFF2-40B4-BE49-F238E27FC236}">
                <a16:creationId xmlns:a16="http://schemas.microsoft.com/office/drawing/2014/main" id="{DF9EBD1B-51D9-4612-B758-421F134F9810}"/>
              </a:ext>
            </a:extLst>
          </p:cNvPr>
          <p:cNvSpPr txBox="1"/>
          <p:nvPr/>
        </p:nvSpPr>
        <p:spPr>
          <a:xfrm>
            <a:off x="553155" y="1386857"/>
            <a:ext cx="10622845" cy="4278094"/>
          </a:xfrm>
          <a:prstGeom prst="rect">
            <a:avLst/>
          </a:prstGeom>
          <a:noFill/>
        </p:spPr>
        <p:txBody>
          <a:bodyPr wrap="square" rtlCol="0">
            <a:spAutoFit/>
          </a:bodyPr>
          <a:lstStyle/>
          <a:p>
            <a:pPr marL="285750" indent="-285750" algn="just">
              <a:buFont typeface="Arial" panose="020B0604020202020204" pitchFamily="34" charset="0"/>
              <a:buChar char="•"/>
            </a:pPr>
            <a:r>
              <a:rPr lang="it-IT" sz="2400" b="1" dirty="0"/>
              <a:t>Estrema semplicità</a:t>
            </a:r>
            <a:r>
              <a:rPr lang="it-IT" sz="2400" dirty="0"/>
              <a:t>: </a:t>
            </a:r>
            <a:r>
              <a:rPr lang="it-IT" sz="2000" dirty="0"/>
              <a:t>l’unico prerequisito richiesto è di saper collocare punti sul piano cartesiano. Il portato immediato è di raggiungere una maggior padronanza nella lettura dei grafici e di introdurre in modo naturale il concetto di coefficiente angolare di un segmento (ancor prima della introduzione della geometria analitica)</a:t>
            </a:r>
            <a:endParaRPr lang="it-IT" sz="2400" dirty="0"/>
          </a:p>
          <a:p>
            <a:pPr algn="just"/>
            <a:endParaRPr lang="it-IT" sz="2000" dirty="0"/>
          </a:p>
          <a:p>
            <a:pPr marL="285750" indent="-285750" algn="just">
              <a:buFont typeface="Arial" panose="020B0604020202020204" pitchFamily="34" charset="0"/>
              <a:buChar char="•"/>
            </a:pPr>
            <a:r>
              <a:rPr lang="it-IT" sz="2400" b="1" dirty="0"/>
              <a:t>Estrema generalità</a:t>
            </a:r>
            <a:r>
              <a:rPr lang="it-IT" sz="2000" b="1" dirty="0"/>
              <a:t>: </a:t>
            </a:r>
            <a:r>
              <a:rPr lang="it-IT" sz="2000" dirty="0"/>
              <a:t>l’approccio funziona per ogni dipendenza funzionale «empirica» e conduce in moto naturale, all’intensificarsi delle rilevazioni, al concetto di derivata e, in seconda battuta, di integrale.</a:t>
            </a:r>
          </a:p>
          <a:p>
            <a:pPr marL="285750" indent="-285750" algn="just">
              <a:buFont typeface="Arial" panose="020B0604020202020204" pitchFamily="34" charset="0"/>
              <a:buChar char="•"/>
            </a:pPr>
            <a:endParaRPr lang="it-IT" sz="2000" dirty="0"/>
          </a:p>
          <a:p>
            <a:pPr marL="285750" indent="-285750" algn="just">
              <a:buFont typeface="Arial" panose="020B0604020202020204" pitchFamily="34" charset="0"/>
              <a:buChar char="•"/>
            </a:pPr>
            <a:r>
              <a:rPr lang="it-IT" sz="2400" b="1" dirty="0"/>
              <a:t>Onnicomprensività</a:t>
            </a:r>
            <a:r>
              <a:rPr lang="it-IT" sz="2000" b="1" dirty="0"/>
              <a:t>: </a:t>
            </a:r>
            <a:r>
              <a:rPr lang="it-IT" sz="2000" dirty="0"/>
              <a:t>l’approccio contiene come casi particolari gli esempi storici di avvicinamento al calcolo differenziale di natura geometrica (metodo di esaustione, metodo degli indivisibili, problemi di massimo e minimo) e fisica (calcolo delle «flussioni» newtoniane)</a:t>
            </a:r>
            <a:endParaRPr lang="it-IT" sz="2000" b="1" dirty="0"/>
          </a:p>
          <a:p>
            <a:pPr algn="just"/>
            <a:endParaRPr lang="it-IT" sz="2000" dirty="0"/>
          </a:p>
        </p:txBody>
      </p:sp>
    </p:spTree>
    <p:extLst>
      <p:ext uri="{BB962C8B-B14F-4D97-AF65-F5344CB8AC3E}">
        <p14:creationId xmlns:p14="http://schemas.microsoft.com/office/powerpoint/2010/main" val="56054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D057F3-01F5-47DA-90CD-99F1D4ABBE47}"/>
              </a:ext>
            </a:extLst>
          </p:cNvPr>
          <p:cNvSpPr>
            <a:spLocks noGrp="1"/>
          </p:cNvSpPr>
          <p:nvPr>
            <p:ph type="title" idx="4294967295"/>
          </p:nvPr>
        </p:nvSpPr>
        <p:spPr>
          <a:xfrm>
            <a:off x="0" y="92075"/>
            <a:ext cx="10515600" cy="866775"/>
          </a:xfrm>
        </p:spPr>
        <p:txBody>
          <a:bodyPr>
            <a:normAutofit fontScale="90000"/>
          </a:bodyPr>
          <a:lstStyle/>
          <a:p>
            <a:r>
              <a:rPr lang="it-IT" dirty="0">
                <a:solidFill>
                  <a:srgbClr val="FF0000"/>
                </a:solidFill>
              </a:rPr>
              <a:t>Una primissima introduzione all’uso delle funzioni empiriche</a:t>
            </a:r>
          </a:p>
        </p:txBody>
      </p:sp>
      <p:graphicFrame>
        <p:nvGraphicFramePr>
          <p:cNvPr id="5" name="Oggetto 4">
            <a:extLst>
              <a:ext uri="{FF2B5EF4-FFF2-40B4-BE49-F238E27FC236}">
                <a16:creationId xmlns:a16="http://schemas.microsoft.com/office/drawing/2014/main" id="{5542930A-F000-4669-BDCB-F5AD7C6FBCE8}"/>
              </a:ext>
            </a:extLst>
          </p:cNvPr>
          <p:cNvGraphicFramePr>
            <a:graphicFrameLocks noChangeAspect="1"/>
          </p:cNvGraphicFramePr>
          <p:nvPr>
            <p:extLst>
              <p:ext uri="{D42A27DB-BD31-4B8C-83A1-F6EECF244321}">
                <p14:modId xmlns:p14="http://schemas.microsoft.com/office/powerpoint/2010/main" val="2754310914"/>
              </p:ext>
            </p:extLst>
          </p:nvPr>
        </p:nvGraphicFramePr>
        <p:xfrm>
          <a:off x="9717811" y="871097"/>
          <a:ext cx="2284413" cy="2670175"/>
        </p:xfrm>
        <a:graphic>
          <a:graphicData uri="http://schemas.openxmlformats.org/presentationml/2006/ole">
            <mc:AlternateContent xmlns:mc="http://schemas.openxmlformats.org/markup-compatibility/2006">
              <mc:Choice xmlns:v="urn:schemas-microsoft-com:vml" Requires="v">
                <p:oleObj spid="_x0000_s19545" name="Equation" r:id="rId3" imgW="977760" imgH="1143000" progId="Equation.DSMT4">
                  <p:embed/>
                </p:oleObj>
              </mc:Choice>
              <mc:Fallback>
                <p:oleObj name="Equation" r:id="rId3" imgW="977760" imgH="1143000" progId="Equation.DSMT4">
                  <p:embed/>
                  <p:pic>
                    <p:nvPicPr>
                      <p:cNvPr id="3" name="Oggetto 2">
                        <a:extLst>
                          <a:ext uri="{FF2B5EF4-FFF2-40B4-BE49-F238E27FC236}">
                            <a16:creationId xmlns:a16="http://schemas.microsoft.com/office/drawing/2014/main" id="{49896B96-6E2D-40B1-AE35-632D180DF981}"/>
                          </a:ext>
                        </a:extLst>
                      </p:cNvPr>
                      <p:cNvPicPr/>
                      <p:nvPr/>
                    </p:nvPicPr>
                    <p:blipFill>
                      <a:blip r:embed="rId4"/>
                      <a:stretch>
                        <a:fillRect/>
                      </a:stretch>
                    </p:blipFill>
                    <p:spPr>
                      <a:xfrm>
                        <a:off x="9717811" y="871097"/>
                        <a:ext cx="2284413" cy="2670175"/>
                      </a:xfrm>
                      <a:prstGeom prst="rect">
                        <a:avLst/>
                      </a:prstGeom>
                    </p:spPr>
                  </p:pic>
                </p:oleObj>
              </mc:Fallback>
            </mc:AlternateContent>
          </a:graphicData>
        </a:graphic>
      </p:graphicFrame>
      <p:grpSp>
        <p:nvGrpSpPr>
          <p:cNvPr id="13" name="Gruppo 12">
            <a:extLst>
              <a:ext uri="{FF2B5EF4-FFF2-40B4-BE49-F238E27FC236}">
                <a16:creationId xmlns:a16="http://schemas.microsoft.com/office/drawing/2014/main" id="{0A877A31-FD0A-435D-BABF-48ABA291547C}"/>
              </a:ext>
            </a:extLst>
          </p:cNvPr>
          <p:cNvGrpSpPr/>
          <p:nvPr/>
        </p:nvGrpSpPr>
        <p:grpSpPr>
          <a:xfrm>
            <a:off x="0" y="959556"/>
            <a:ext cx="9621985" cy="8463855"/>
            <a:chOff x="29209" y="1021901"/>
            <a:chExt cx="8432348" cy="8463855"/>
          </a:xfrm>
        </p:grpSpPr>
        <p:grpSp>
          <p:nvGrpSpPr>
            <p:cNvPr id="10" name="Gruppo 9">
              <a:extLst>
                <a:ext uri="{FF2B5EF4-FFF2-40B4-BE49-F238E27FC236}">
                  <a16:creationId xmlns:a16="http://schemas.microsoft.com/office/drawing/2014/main" id="{29D38C84-D4CE-40B0-AB14-F37FA57F1683}"/>
                </a:ext>
              </a:extLst>
            </p:cNvPr>
            <p:cNvGrpSpPr/>
            <p:nvPr/>
          </p:nvGrpSpPr>
          <p:grpSpPr>
            <a:xfrm>
              <a:off x="29209" y="1021901"/>
              <a:ext cx="8432348" cy="8463855"/>
              <a:chOff x="29209" y="1021901"/>
              <a:chExt cx="8432348" cy="8463855"/>
            </a:xfrm>
          </p:grpSpPr>
          <p:sp>
            <p:nvSpPr>
              <p:cNvPr id="3" name="CasellaDiTesto 2">
                <a:extLst>
                  <a:ext uri="{FF2B5EF4-FFF2-40B4-BE49-F238E27FC236}">
                    <a16:creationId xmlns:a16="http://schemas.microsoft.com/office/drawing/2014/main" id="{39186467-6B48-4072-BFF8-819F94872846}"/>
                  </a:ext>
                </a:extLst>
              </p:cNvPr>
              <p:cNvSpPr txBox="1"/>
              <p:nvPr/>
            </p:nvSpPr>
            <p:spPr>
              <a:xfrm>
                <a:off x="29209" y="1021901"/>
                <a:ext cx="8432348" cy="8463855"/>
              </a:xfrm>
              <a:prstGeom prst="rect">
                <a:avLst/>
              </a:prstGeom>
              <a:noFill/>
            </p:spPr>
            <p:txBody>
              <a:bodyPr wrap="square" rtlCol="0">
                <a:spAutoFit/>
              </a:bodyPr>
              <a:lstStyle/>
              <a:p>
                <a:pPr marL="342900" indent="-342900">
                  <a:buFont typeface="Arial" panose="020B0604020202020204" pitchFamily="34" charset="0"/>
                  <a:buChar char="•"/>
                </a:pPr>
                <a:r>
                  <a:rPr lang="it-IT" sz="3200" dirty="0"/>
                  <a:t>Collocamento dei punti nel grafico (</a:t>
                </a:r>
                <a:r>
                  <a:rPr lang="it-IT" sz="3200" dirty="0" err="1"/>
                  <a:t>t,f</a:t>
                </a:r>
                <a:r>
                  <a:rPr lang="it-IT" sz="3200" dirty="0"/>
                  <a:t>(t))</a:t>
                </a:r>
              </a:p>
              <a:p>
                <a:endParaRPr lang="it-IT" sz="3200" dirty="0"/>
              </a:p>
              <a:p>
                <a:pPr marL="342900" indent="-342900">
                  <a:buFont typeface="Arial" panose="020B0604020202020204" pitchFamily="34" charset="0"/>
                  <a:buChar char="•"/>
                </a:pPr>
                <a:r>
                  <a:rPr lang="it-IT" sz="3200" dirty="0"/>
                  <a:t>Tracciamento della poligonale avente per vertici i punti di osservazione</a:t>
                </a:r>
              </a:p>
              <a:p>
                <a:endParaRPr lang="it-IT" sz="3200" dirty="0"/>
              </a:p>
              <a:p>
                <a:pPr marL="342900" indent="-342900">
                  <a:buFont typeface="Arial" panose="020B0604020202020204" pitchFamily="34" charset="0"/>
                  <a:buChar char="•"/>
                </a:pPr>
                <a:r>
                  <a:rPr lang="it-IT" sz="3200" dirty="0"/>
                  <a:t>Calcolo della rapidità di variazione nei vari intervalli </a:t>
                </a:r>
              </a:p>
              <a:p>
                <a:pPr marL="342900" indent="-342900">
                  <a:buFont typeface="Arial" panose="020B0604020202020204" pitchFamily="34" charset="0"/>
                  <a:buChar char="•"/>
                </a:pPr>
                <a:endParaRPr lang="it-IT" sz="3200" dirty="0"/>
              </a:p>
              <a:p>
                <a:pPr marL="342900" indent="-342900">
                  <a:buFont typeface="Arial" panose="020B0604020202020204" pitchFamily="34" charset="0"/>
                  <a:buChar char="•"/>
                </a:pPr>
                <a:endParaRPr lang="it-IT" sz="3200" dirty="0"/>
              </a:p>
              <a:p>
                <a:pPr marL="342900" indent="-342900">
                  <a:buFont typeface="Arial" panose="020B0604020202020204" pitchFamily="34" charset="0"/>
                  <a:buChar char="•"/>
                </a:pPr>
                <a:endParaRPr lang="it-IT" sz="3200" dirty="0"/>
              </a:p>
              <a:p>
                <a:pPr marL="342900" indent="-342900">
                  <a:buFont typeface="Arial" panose="020B0604020202020204" pitchFamily="34" charset="0"/>
                  <a:buChar char="•"/>
                </a:pPr>
                <a:r>
                  <a:rPr lang="it-IT" sz="3200" dirty="0"/>
                  <a:t>Il problema inverso: nota le rapidità di variazione nei vari intervalli riusciamo a ricostruire la dipendenza funzionale tra </a:t>
                </a:r>
                <a:r>
                  <a:rPr lang="it-IT" sz="3200" i="1" dirty="0"/>
                  <a:t>t e f(t) ?</a:t>
                </a:r>
                <a:endParaRPr lang="it-IT" sz="3200" dirty="0"/>
              </a:p>
              <a:p>
                <a:pPr marL="342900" indent="-342900">
                  <a:buFont typeface="Arial" panose="020B0604020202020204" pitchFamily="34" charset="0"/>
                  <a:buChar char="•"/>
                </a:pPr>
                <a:endParaRPr lang="it-IT" sz="3200" dirty="0"/>
              </a:p>
              <a:p>
                <a:pPr marL="342900" indent="-342900">
                  <a:buFont typeface="Arial" panose="020B0604020202020204" pitchFamily="34" charset="0"/>
                  <a:buChar char="•"/>
                </a:pPr>
                <a:endParaRPr lang="it-IT" sz="3200" dirty="0"/>
              </a:p>
              <a:p>
                <a:pPr marL="342900" indent="-342900">
                  <a:buFont typeface="Arial" panose="020B0604020202020204" pitchFamily="34" charset="0"/>
                  <a:buChar char="•"/>
                </a:pPr>
                <a:endParaRPr lang="it-IT" sz="3200" dirty="0"/>
              </a:p>
              <a:p>
                <a:endParaRPr lang="it-IT" sz="3200" dirty="0"/>
              </a:p>
              <a:p>
                <a:pPr marL="342900" indent="-342900">
                  <a:buFont typeface="Arial" panose="020B0604020202020204" pitchFamily="34" charset="0"/>
                  <a:buChar char="•"/>
                </a:pPr>
                <a:endParaRPr lang="it-IT" sz="3200" dirty="0"/>
              </a:p>
            </p:txBody>
          </p:sp>
          <p:sp>
            <p:nvSpPr>
              <p:cNvPr id="8" name="Pulsante di azione: Avanti o successivo 7" descr="Funzione empirica Geogebra&#10;">
                <a:hlinkClick r:id="rId5" action="ppaction://hlinkfile" highlightClick="1"/>
                <a:extLst>
                  <a:ext uri="{FF2B5EF4-FFF2-40B4-BE49-F238E27FC236}">
                    <a16:creationId xmlns:a16="http://schemas.microsoft.com/office/drawing/2014/main" id="{0247CD04-E025-409F-B385-FA9C8B64B51C}"/>
                  </a:ext>
                </a:extLst>
              </p:cNvPr>
              <p:cNvSpPr/>
              <p:nvPr/>
            </p:nvSpPr>
            <p:spPr>
              <a:xfrm>
                <a:off x="828864" y="4510567"/>
                <a:ext cx="1122171"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9" name="Oggetto 8">
                <a:extLst>
                  <a:ext uri="{FF2B5EF4-FFF2-40B4-BE49-F238E27FC236}">
                    <a16:creationId xmlns:a16="http://schemas.microsoft.com/office/drawing/2014/main" id="{558CC0B3-BCFC-448F-B456-FD45714FEA13}"/>
                  </a:ext>
                </a:extLst>
              </p:cNvPr>
              <p:cNvGraphicFramePr>
                <a:graphicFrameLocks noChangeAspect="1"/>
              </p:cNvGraphicFramePr>
              <p:nvPr>
                <p:extLst>
                  <p:ext uri="{D42A27DB-BD31-4B8C-83A1-F6EECF244321}">
                    <p14:modId xmlns:p14="http://schemas.microsoft.com/office/powerpoint/2010/main" val="4007773807"/>
                  </p:ext>
                </p:extLst>
              </p:nvPr>
            </p:nvGraphicFramePr>
            <p:xfrm>
              <a:off x="878086" y="5082067"/>
              <a:ext cx="1072949" cy="330138"/>
            </p:xfrm>
            <a:graphic>
              <a:graphicData uri="http://schemas.openxmlformats.org/presentationml/2006/ole">
                <mc:AlternateContent xmlns:mc="http://schemas.openxmlformats.org/markup-compatibility/2006">
                  <mc:Choice xmlns:v="urn:schemas-microsoft-com:vml" Requires="v">
                    <p:oleObj spid="_x0000_s19546" name="Equation" r:id="rId6" imgW="660240" imgH="203040" progId="Equation.DSMT4">
                      <p:embed/>
                    </p:oleObj>
                  </mc:Choice>
                  <mc:Fallback>
                    <p:oleObj name="Equation" r:id="rId6" imgW="660240" imgH="203040" progId="Equation.DSMT4">
                      <p:embed/>
                      <p:pic>
                        <p:nvPicPr>
                          <p:cNvPr id="0" name=""/>
                          <p:cNvPicPr/>
                          <p:nvPr/>
                        </p:nvPicPr>
                        <p:blipFill>
                          <a:blip r:embed="rId7"/>
                          <a:stretch>
                            <a:fillRect/>
                          </a:stretch>
                        </p:blipFill>
                        <p:spPr>
                          <a:xfrm>
                            <a:off x="878086" y="5082067"/>
                            <a:ext cx="1072949" cy="330138"/>
                          </a:xfrm>
                          <a:prstGeom prst="rect">
                            <a:avLst/>
                          </a:prstGeom>
                        </p:spPr>
                      </p:pic>
                    </p:oleObj>
                  </mc:Fallback>
                </mc:AlternateContent>
              </a:graphicData>
            </a:graphic>
          </p:graphicFrame>
        </p:grpSp>
        <p:sp>
          <p:nvSpPr>
            <p:cNvPr id="11" name="Pulsante di azione: Avanti o successivo 10">
              <a:hlinkClick r:id="rId8" action="ppaction://hlinkfile" highlightClick="1"/>
              <a:extLst>
                <a:ext uri="{FF2B5EF4-FFF2-40B4-BE49-F238E27FC236}">
                  <a16:creationId xmlns:a16="http://schemas.microsoft.com/office/drawing/2014/main" id="{1CD420C2-1D90-4844-A140-BDB11B1BEC32}"/>
                </a:ext>
              </a:extLst>
            </p:cNvPr>
            <p:cNvSpPr/>
            <p:nvPr/>
          </p:nvSpPr>
          <p:spPr>
            <a:xfrm>
              <a:off x="6105665" y="4459069"/>
              <a:ext cx="1122171" cy="5715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 name="Oggetto 11">
              <a:extLst>
                <a:ext uri="{FF2B5EF4-FFF2-40B4-BE49-F238E27FC236}">
                  <a16:creationId xmlns:a16="http://schemas.microsoft.com/office/drawing/2014/main" id="{16B9EA42-C229-426E-A00F-706DE7299E40}"/>
                </a:ext>
              </a:extLst>
            </p:cNvPr>
            <p:cNvGraphicFramePr>
              <a:graphicFrameLocks noChangeAspect="1"/>
            </p:cNvGraphicFramePr>
            <p:nvPr>
              <p:extLst>
                <p:ext uri="{D42A27DB-BD31-4B8C-83A1-F6EECF244321}">
                  <p14:modId xmlns:p14="http://schemas.microsoft.com/office/powerpoint/2010/main" val="690637836"/>
                </p:ext>
              </p:extLst>
            </p:nvPr>
          </p:nvGraphicFramePr>
          <p:xfrm>
            <a:off x="6301241" y="5082067"/>
            <a:ext cx="731018" cy="330137"/>
          </p:xfrm>
          <a:graphic>
            <a:graphicData uri="http://schemas.openxmlformats.org/presentationml/2006/ole">
              <mc:AlternateContent xmlns:mc="http://schemas.openxmlformats.org/markup-compatibility/2006">
                <mc:Choice xmlns:v="urn:schemas-microsoft-com:vml" Requires="v">
                  <p:oleObj spid="_x0000_s19547" name="Equation" r:id="rId9" imgW="393480" imgH="177480" progId="Equation.DSMT4">
                    <p:embed/>
                  </p:oleObj>
                </mc:Choice>
                <mc:Fallback>
                  <p:oleObj name="Equation" r:id="rId9" imgW="393480" imgH="177480" progId="Equation.DSMT4">
                    <p:embed/>
                    <p:pic>
                      <p:nvPicPr>
                        <p:cNvPr id="0" name=""/>
                        <p:cNvPicPr/>
                        <p:nvPr/>
                      </p:nvPicPr>
                      <p:blipFill>
                        <a:blip r:embed="rId10"/>
                        <a:stretch>
                          <a:fillRect/>
                        </a:stretch>
                      </p:blipFill>
                      <p:spPr>
                        <a:xfrm>
                          <a:off x="6301241" y="5082067"/>
                          <a:ext cx="731018" cy="330137"/>
                        </a:xfrm>
                        <a:prstGeom prst="rect">
                          <a:avLst/>
                        </a:prstGeom>
                      </p:spPr>
                    </p:pic>
                  </p:oleObj>
                </mc:Fallback>
              </mc:AlternateContent>
            </a:graphicData>
          </a:graphic>
        </p:graphicFrame>
      </p:grpSp>
    </p:spTree>
    <p:extLst>
      <p:ext uri="{BB962C8B-B14F-4D97-AF65-F5344CB8AC3E}">
        <p14:creationId xmlns:p14="http://schemas.microsoft.com/office/powerpoint/2010/main" val="14811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3500</TotalTime>
  <Words>4795</Words>
  <Application>Microsoft Office PowerPoint</Application>
  <PresentationFormat>Widescreen</PresentationFormat>
  <Paragraphs>583</Paragraphs>
  <Slides>54</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54</vt:i4>
      </vt:variant>
    </vt:vector>
  </HeadingPairs>
  <TitlesOfParts>
    <vt:vector size="61" baseType="lpstr">
      <vt:lpstr>Arial</vt:lpstr>
      <vt:lpstr>Calibri</vt:lpstr>
      <vt:lpstr>Calibri Light</vt:lpstr>
      <vt:lpstr>Helvetica</vt:lpstr>
      <vt:lpstr>Tema di Office</vt:lpstr>
      <vt:lpstr>Equation</vt:lpstr>
      <vt:lpstr>MathType 7.0 Equation</vt:lpstr>
      <vt:lpstr>Presentazione standard di PowerPoint</vt:lpstr>
      <vt:lpstr>Lezione del 28-05-2020</vt:lpstr>
      <vt:lpstr>Prerequisiti matematici «tradizionali»: il concetto di funzione</vt:lpstr>
      <vt:lpstr>Il tempo come variabile indipendente fondamentale per la «narrazione» e la comprensione dell’aspetto evolutivo dei fenomeni</vt:lpstr>
      <vt:lpstr>Evoluzione nel tempo dei fenomeni della vita quotidiana (1)</vt:lpstr>
      <vt:lpstr>Evoluzione nel tempo dei fenomeni della vita quotidiana (2)</vt:lpstr>
      <vt:lpstr>Il concetto di funzione «empirica» avente per variabile indipendente il tempo t </vt:lpstr>
      <vt:lpstr>Utilità dell’approccio in termini di funzione empirica</vt:lpstr>
      <vt:lpstr>Una primissima introduzione all’uso delle funzioni empiriche</vt:lpstr>
      <vt:lpstr>Esempi tratti dalla realtà (descrizione discreta):  afflusso di clienti in un supermercato</vt:lpstr>
      <vt:lpstr>Rilevamento ingressi al supermercato (ogni ora)</vt:lpstr>
      <vt:lpstr>Ingressi in funzione del tempo trascorso dal momento dell’apertura (ogni ora)</vt:lpstr>
      <vt:lpstr>Il concetto di coefficiente angolare</vt:lpstr>
      <vt:lpstr>Il concetto di coefficiente angolare</vt:lpstr>
      <vt:lpstr>Ingressi «cumulati»</vt:lpstr>
      <vt:lpstr>Rilevamento ingressi al supermercato (ogni mezz’ora)</vt:lpstr>
      <vt:lpstr>Ingressi in funzione del tempo trascorso dal momento dell’apertura (ogni mezz’ora)</vt:lpstr>
      <vt:lpstr>Il concetto di coefficiente angolare (ogni mezz’ora)</vt:lpstr>
      <vt:lpstr>Il concetto di coefficiente angolare (ogni mezz’ora)</vt:lpstr>
      <vt:lpstr>Ingressi «cumulati» (ogni mezz’ora)</vt:lpstr>
      <vt:lpstr>Esempi notevoli (descrizione discreta):  deflusso di clienti da in un supermercato</vt:lpstr>
      <vt:lpstr>Rilevamento uscite al supermercato (ogni mezz’ora)</vt:lpstr>
      <vt:lpstr>Uscite in funzione del tempo trascorso dal momento dell’apertura (ogni mezz’ora</vt:lpstr>
      <vt:lpstr>Il concetto di coefficiente angolare (per i clienti usciti)</vt:lpstr>
      <vt:lpstr>Uscite «cumulate» (ogni mezz’ora)</vt:lpstr>
      <vt:lpstr>Il Bilancio tra afflusso e deflusso</vt:lpstr>
      <vt:lpstr>Il grafico numero di presenti</vt:lpstr>
      <vt:lpstr>Il grafico numero di presenti</vt:lpstr>
      <vt:lpstr>Il grafico numero di presenti (significato del coefficiente angolare)</vt:lpstr>
      <vt:lpstr>Presenze «cumulate» (ogni mezz’ora)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Problema inverso: dalla «corrente» alle grandezze cumulate</vt:lpstr>
      <vt:lpstr>Come ottenere la quantità di liquido presente all’interno del serbatoio alla fine di ogni ora noto l’orario di apertura e di chiusura delle varie valvole?</vt:lpstr>
      <vt:lpstr>Dalla portata alla quantità di liquido</vt:lpstr>
      <vt:lpstr>Dalla portata alla quantità di liquido</vt:lpstr>
      <vt:lpstr>Il passaggio dal discreto al continuo</vt:lpstr>
      <vt:lpstr>La portata P(t) come funzione</vt:lpstr>
      <vt:lpstr>Questioni interessanti sulla lettura del grafico P(t)</vt:lpstr>
      <vt:lpstr>Il concetto di «portata media»</vt:lpstr>
      <vt:lpstr>Approssimazione di funzioni con spezzate</vt:lpstr>
      <vt:lpstr>Approssimazione di aree sottese da funzioni continue con pluri-rettangoli</vt:lpstr>
      <vt:lpstr>Metodo dei trapezi</vt:lpstr>
      <vt:lpstr>Approssimazione di aree sottese da funzioni continue con pluri-rettangoli</vt:lpstr>
      <vt:lpstr>Approssimazione di aree sottese da funzioni continue con pluri-rettangoli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 prerequisiti matematici occorre insegnare  per un’osservazione quantitativa della realtà?”</dc:title>
  <dc:creator>ANDREA SPAGNI</dc:creator>
  <cp:lastModifiedBy>andrea spagni</cp:lastModifiedBy>
  <cp:revision>179</cp:revision>
  <dcterms:created xsi:type="dcterms:W3CDTF">2017-10-04T08:27:41Z</dcterms:created>
  <dcterms:modified xsi:type="dcterms:W3CDTF">2020-05-28T15:06:14Z</dcterms:modified>
</cp:coreProperties>
</file>